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70" r:id="rId4"/>
    <p:sldId id="271" r:id="rId5"/>
    <p:sldId id="258" r:id="rId6"/>
    <p:sldId id="259" r:id="rId7"/>
    <p:sldId id="260"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55" d="100"/>
          <a:sy n="55" d="100"/>
        </p:scale>
        <p:origin x="6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047999" y="0"/>
            <a:ext cx="18288001"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5334000" y="946546"/>
            <a:ext cx="13716001" cy="830461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2"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2495609" y="892968"/>
            <a:ext cx="7500938" cy="1155501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2495609" y="3643312"/>
            <a:ext cx="7500938" cy="8840392"/>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2495609" y="1250156"/>
            <a:ext cx="7500938" cy="5304235"/>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Umut Barış Öztunç | Umut Baran Zorlu | Mehmet Çalım"/>
          <p:cNvSpPr txBox="1"/>
          <p:nvPr/>
        </p:nvSpPr>
        <p:spPr>
          <a:xfrm>
            <a:off x="7593645" y="12665410"/>
            <a:ext cx="9553896" cy="63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rPr lang="tr-TR" dirty="0"/>
              <a:t>Mehmet Çalım | </a:t>
            </a:r>
            <a:r>
              <a:rPr dirty="0" err="1"/>
              <a:t>Umut</a:t>
            </a:r>
            <a:r>
              <a:rPr dirty="0"/>
              <a:t> </a:t>
            </a:r>
            <a:r>
              <a:rPr dirty="0" err="1"/>
              <a:t>Barış</a:t>
            </a:r>
            <a:r>
              <a:rPr dirty="0"/>
              <a:t> </a:t>
            </a:r>
            <a:r>
              <a:rPr dirty="0" err="1"/>
              <a:t>Öztunç</a:t>
            </a:r>
            <a:r>
              <a:rPr dirty="0"/>
              <a:t> | </a:t>
            </a:r>
            <a:r>
              <a:rPr dirty="0" err="1"/>
              <a:t>Umut</a:t>
            </a:r>
            <a:r>
              <a:rPr dirty="0"/>
              <a:t> </a:t>
            </a:r>
            <a:r>
              <a:rPr dirty="0" err="1"/>
              <a:t>Baran</a:t>
            </a:r>
            <a:r>
              <a:rPr dirty="0"/>
              <a:t> </a:t>
            </a:r>
            <a:r>
              <a:rPr dirty="0" err="1"/>
              <a:t>Zorlu</a:t>
            </a:r>
            <a:r>
              <a:rPr dirty="0"/>
              <a:t> </a:t>
            </a:r>
          </a:p>
        </p:txBody>
      </p:sp>
      <p:sp>
        <p:nvSpPr>
          <p:cNvPr id="120" name="CMPE 490"/>
          <p:cNvSpPr txBox="1"/>
          <p:nvPr/>
        </p:nvSpPr>
        <p:spPr>
          <a:xfrm>
            <a:off x="11255267" y="12057459"/>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21" name="Watching Over…"/>
          <p:cNvSpPr txBox="1"/>
          <p:nvPr/>
        </p:nvSpPr>
        <p:spPr>
          <a:xfrm>
            <a:off x="8778408" y="7708440"/>
            <a:ext cx="6827188" cy="18678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11200" b="0">
                <a:latin typeface="Montserrat Bold"/>
                <a:ea typeface="Montserrat Bold"/>
                <a:cs typeface="Montserrat Bold"/>
                <a:sym typeface="Montserrat Bold"/>
              </a:defRPr>
            </a:pPr>
            <a:r>
              <a:rPr lang="tr-TR" dirty="0" err="1">
                <a:solidFill>
                  <a:schemeClr val="accent1"/>
                </a:solidFill>
              </a:rPr>
              <a:t>Baby</a:t>
            </a:r>
            <a:r>
              <a:rPr lang="tr-TR" dirty="0" err="1">
                <a:solidFill>
                  <a:schemeClr val="accent6"/>
                </a:solidFill>
              </a:rPr>
              <a:t>Watch</a:t>
            </a:r>
            <a:endParaRPr dirty="0">
              <a:solidFill>
                <a:schemeClr val="accent6"/>
              </a:solidFill>
            </a:endParaRPr>
          </a:p>
        </p:txBody>
      </p:sp>
      <p:pic>
        <p:nvPicPr>
          <p:cNvPr id="122" name="Image" descr="Image"/>
          <p:cNvPicPr>
            <a:picLocks noChangeAspect="1"/>
          </p:cNvPicPr>
          <p:nvPr/>
        </p:nvPicPr>
        <p:blipFill>
          <a:blip r:embed="rId2">
            <a:extLst/>
          </a:blip>
          <a:stretch>
            <a:fillRect/>
          </a:stretch>
        </p:blipFill>
        <p:spPr>
          <a:xfrm>
            <a:off x="10521846" y="3275012"/>
            <a:ext cx="3594307" cy="35972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Umut Barış Öztunç | Umut Baran Zorlu | Mehmet Çalım"/>
          <p:cNvSpPr txBox="1"/>
          <p:nvPr/>
        </p:nvSpPr>
        <p:spPr>
          <a:xfrm>
            <a:off x="6582479" y="19758025"/>
            <a:ext cx="11576229"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t>Umut Barış Öztunç | Umut Baran Zorlu | Mehmet Çalım</a:t>
            </a:r>
          </a:p>
        </p:txBody>
      </p:sp>
      <p:sp>
        <p:nvSpPr>
          <p:cNvPr id="125" name="CMPE 490"/>
          <p:cNvSpPr txBox="1"/>
          <p:nvPr/>
        </p:nvSpPr>
        <p:spPr>
          <a:xfrm>
            <a:off x="11255267" y="19150806"/>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27" name="People are really concerned with their babies when they are not around them.…"/>
          <p:cNvSpPr txBox="1"/>
          <p:nvPr/>
        </p:nvSpPr>
        <p:spPr>
          <a:xfrm>
            <a:off x="3406741" y="5503482"/>
            <a:ext cx="17570515" cy="1283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marL="571500" indent="-571500" algn="l">
              <a:buFont typeface="Arial" panose="020B0604020202020204" pitchFamily="34" charset="0"/>
              <a:buChar char="•"/>
              <a:defRPr sz="3700" b="0">
                <a:latin typeface="Montserrat SemiBold"/>
                <a:ea typeface="Montserrat SemiBold"/>
                <a:cs typeface="Montserrat SemiBold"/>
                <a:sym typeface="Montserrat SemiBold"/>
              </a:defRPr>
            </a:pPr>
            <a:r>
              <a:rPr dirty="0"/>
              <a:t>People are really concerned with their babies when they are not around them.</a:t>
            </a:r>
          </a:p>
          <a:p>
            <a:pPr>
              <a:defRPr sz="3700" b="0">
                <a:latin typeface="Montserrat SemiBold"/>
                <a:ea typeface="Montserrat SemiBold"/>
                <a:cs typeface="Montserrat SemiBold"/>
                <a:sym typeface="Montserrat SemiBold"/>
              </a:defRPr>
            </a:pPr>
            <a:r>
              <a:rPr dirty="0"/>
              <a:t>They usually use cameras to monitor them, but monitoring constantly takes so much time.</a:t>
            </a:r>
          </a:p>
        </p:txBody>
      </p:sp>
      <p:sp>
        <p:nvSpPr>
          <p:cNvPr id="128" name="Problem."/>
          <p:cNvSpPr txBox="1"/>
          <p:nvPr/>
        </p:nvSpPr>
        <p:spPr>
          <a:xfrm>
            <a:off x="10307923" y="2929328"/>
            <a:ext cx="3768153" cy="108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defRPr sz="6100" b="0">
                <a:latin typeface="Montserrat SemiBold"/>
                <a:ea typeface="Montserrat SemiBold"/>
                <a:cs typeface="Montserrat SemiBold"/>
                <a:sym typeface="Montserrat SemiBold"/>
              </a:defRPr>
            </a:pPr>
            <a:r>
              <a:rPr dirty="0">
                <a:solidFill>
                  <a:schemeClr val="accent1"/>
                </a:solidFill>
              </a:rPr>
              <a:t>Prob</a:t>
            </a:r>
            <a:r>
              <a:rPr dirty="0">
                <a:solidFill>
                  <a:schemeClr val="accent6"/>
                </a:solidFill>
              </a:rPr>
              <a:t>lem</a:t>
            </a:r>
          </a:p>
        </p:txBody>
      </p:sp>
      <p:sp>
        <p:nvSpPr>
          <p:cNvPr id="9" name="Watching Over…">
            <a:extLst>
              <a:ext uri="{FF2B5EF4-FFF2-40B4-BE49-F238E27FC236}">
                <a16:creationId xmlns:a16="http://schemas.microsoft.com/office/drawing/2014/main" id="{0F73EFF4-6600-F84D-9184-B7C165C86A54}"/>
              </a:ext>
            </a:extLst>
          </p:cNvPr>
          <p:cNvSpPr txBox="1"/>
          <p:nvPr/>
        </p:nvSpPr>
        <p:spPr>
          <a:xfrm>
            <a:off x="11463294" y="12678328"/>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sp>
        <p:nvSpPr>
          <p:cNvPr id="10" name="Parents who are working spends too much time on monitoring their babies. This leads decrease in quality of their work and anxiety.">
            <a:extLst>
              <a:ext uri="{FF2B5EF4-FFF2-40B4-BE49-F238E27FC236}">
                <a16:creationId xmlns:a16="http://schemas.microsoft.com/office/drawing/2014/main" id="{A80C6170-2CCF-3A40-93C5-B68F4D91F490}"/>
              </a:ext>
            </a:extLst>
          </p:cNvPr>
          <p:cNvSpPr txBox="1"/>
          <p:nvPr/>
        </p:nvSpPr>
        <p:spPr>
          <a:xfrm>
            <a:off x="3406743" y="8066180"/>
            <a:ext cx="17843083" cy="1285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3700" b="0">
                <a:solidFill>
                  <a:srgbClr val="929292"/>
                </a:solidFill>
                <a:latin typeface="Montserrat Light"/>
                <a:ea typeface="Montserrat Light"/>
                <a:cs typeface="Montserrat Light"/>
                <a:sym typeface="Montserrat Light"/>
              </a:defRPr>
            </a:lvl1pPr>
          </a:lstStyle>
          <a:p>
            <a:pPr marL="571500" indent="-571500" algn="l">
              <a:buFont typeface="Arial" panose="020B0604020202020204" pitchFamily="34" charset="0"/>
              <a:buChar char="•"/>
            </a:pPr>
            <a:r>
              <a:rPr dirty="0">
                <a:solidFill>
                  <a:schemeClr val="tx1"/>
                </a:solidFill>
              </a:rPr>
              <a:t>Parents who are working spends too much time on monitoring their babies. This leads decrease in quality of their work and anxiety.</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Umut Barış Öztunç | Umut Baran Zorlu | Mehmet Çalım"/>
          <p:cNvSpPr txBox="1"/>
          <p:nvPr/>
        </p:nvSpPr>
        <p:spPr>
          <a:xfrm>
            <a:off x="6582479" y="19758025"/>
            <a:ext cx="11576229"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t>Umut Barış Öztunç | Umut Baran Zorlu | Mehmet Çalım</a:t>
            </a:r>
          </a:p>
        </p:txBody>
      </p:sp>
      <p:sp>
        <p:nvSpPr>
          <p:cNvPr id="183" name="CMPE 490"/>
          <p:cNvSpPr txBox="1"/>
          <p:nvPr/>
        </p:nvSpPr>
        <p:spPr>
          <a:xfrm>
            <a:off x="11255267" y="19150806"/>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85" name="We will use IoT for detecting baby’s behavior and sending it to the cloud which enables us to create insights and push-notifications when needed."/>
          <p:cNvSpPr txBox="1"/>
          <p:nvPr/>
        </p:nvSpPr>
        <p:spPr>
          <a:xfrm>
            <a:off x="1242839" y="2585404"/>
            <a:ext cx="10643241" cy="176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3500" b="0">
                <a:solidFill>
                  <a:srgbClr val="929292"/>
                </a:solidFill>
                <a:latin typeface="Montserrat Light"/>
                <a:ea typeface="Montserrat Light"/>
                <a:cs typeface="Montserrat Light"/>
                <a:sym typeface="Montserrat Light"/>
              </a:defRPr>
            </a:lvl1pPr>
          </a:lstStyle>
          <a:p>
            <a:r>
              <a:rPr dirty="0">
                <a:solidFill>
                  <a:schemeClr val="tx1"/>
                </a:solidFill>
              </a:rPr>
              <a:t>We will use </a:t>
            </a:r>
            <a:r>
              <a:rPr dirty="0" err="1">
                <a:solidFill>
                  <a:schemeClr val="tx1"/>
                </a:solidFill>
              </a:rPr>
              <a:t>IoT</a:t>
            </a:r>
            <a:r>
              <a:rPr dirty="0">
                <a:solidFill>
                  <a:schemeClr val="tx1"/>
                </a:solidFill>
              </a:rPr>
              <a:t> for detecting baby’s behavior and sending it to the cloud which enables us to create insights and push-notifications when needed.</a:t>
            </a:r>
          </a:p>
        </p:txBody>
      </p:sp>
      <p:sp>
        <p:nvSpPr>
          <p:cNvPr id="186" name="Solution."/>
          <p:cNvSpPr txBox="1"/>
          <p:nvPr/>
        </p:nvSpPr>
        <p:spPr>
          <a:xfrm>
            <a:off x="1242839" y="1077078"/>
            <a:ext cx="10643241" cy="108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lgn="l">
              <a:defRPr sz="6100" b="0">
                <a:latin typeface="Montserrat SemiBold"/>
                <a:ea typeface="Montserrat SemiBold"/>
                <a:cs typeface="Montserrat SemiBold"/>
                <a:sym typeface="Montserrat SemiBold"/>
              </a:defRPr>
            </a:pPr>
            <a:r>
              <a:rPr dirty="0">
                <a:solidFill>
                  <a:schemeClr val="accent1"/>
                </a:solidFill>
              </a:rPr>
              <a:t>Solu</a:t>
            </a:r>
            <a:r>
              <a:rPr dirty="0">
                <a:solidFill>
                  <a:schemeClr val="accent6"/>
                </a:solidFill>
              </a:rPr>
              <a:t>tion</a:t>
            </a:r>
          </a:p>
        </p:txBody>
      </p:sp>
      <p:sp>
        <p:nvSpPr>
          <p:cNvPr id="187" name="Our solution will make parents feel safer than normally they are and make baby monitoring less stressful and less time consuming thing by letting parents know that their baby is asleep even if they are not watching on camera."/>
          <p:cNvSpPr txBox="1"/>
          <p:nvPr/>
        </p:nvSpPr>
        <p:spPr>
          <a:xfrm>
            <a:off x="1242839" y="4952719"/>
            <a:ext cx="10643241" cy="2298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3500" b="0">
                <a:solidFill>
                  <a:srgbClr val="929292"/>
                </a:solidFill>
                <a:latin typeface="Montserrat Light"/>
                <a:ea typeface="Montserrat Light"/>
                <a:cs typeface="Montserrat Light"/>
                <a:sym typeface="Montserrat Light"/>
              </a:defRPr>
            </a:lvl1pPr>
          </a:lstStyle>
          <a:p>
            <a:r>
              <a:rPr dirty="0">
                <a:solidFill>
                  <a:schemeClr val="tx1"/>
                </a:solidFill>
              </a:rPr>
              <a:t>Our solution will make parents feel safer than normally they are and make baby monitoring less stressful and less time consuming thing by letting parents know that their baby is asleep even if they are not watching on camera.</a:t>
            </a:r>
          </a:p>
        </p:txBody>
      </p:sp>
      <p:pic>
        <p:nvPicPr>
          <p:cNvPr id="188" name="adult-beard-business-2102415.jpg" descr="adult-beard-business-2102415.jpg"/>
          <p:cNvPicPr>
            <a:picLocks noChangeAspect="1"/>
          </p:cNvPicPr>
          <p:nvPr/>
        </p:nvPicPr>
        <p:blipFill>
          <a:blip r:embed="rId2">
            <a:extLst/>
          </a:blip>
          <a:stretch>
            <a:fillRect/>
          </a:stretch>
        </p:blipFill>
        <p:spPr>
          <a:xfrm>
            <a:off x="15257516" y="-1"/>
            <a:ext cx="9144001" cy="13716001"/>
          </a:xfrm>
          <a:prstGeom prst="rect">
            <a:avLst/>
          </a:prstGeom>
          <a:ln w="12700">
            <a:miter lim="400000"/>
          </a:ln>
        </p:spPr>
      </p:pic>
      <p:sp>
        <p:nvSpPr>
          <p:cNvPr id="9" name="Watching Over…">
            <a:extLst>
              <a:ext uri="{FF2B5EF4-FFF2-40B4-BE49-F238E27FC236}">
                <a16:creationId xmlns:a16="http://schemas.microsoft.com/office/drawing/2014/main" id="{2C252914-5A80-794A-BC69-D2E0FDFFBD88}"/>
              </a:ext>
            </a:extLst>
          </p:cNvPr>
          <p:cNvSpPr txBox="1"/>
          <p:nvPr/>
        </p:nvSpPr>
        <p:spPr>
          <a:xfrm>
            <a:off x="7172648" y="12554725"/>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sp>
        <p:nvSpPr>
          <p:cNvPr id="10" name="Parents who are working spends too much time on monitoring their babies. This leads decrease in quality of their work and anxiety.">
            <a:extLst>
              <a:ext uri="{FF2B5EF4-FFF2-40B4-BE49-F238E27FC236}">
                <a16:creationId xmlns:a16="http://schemas.microsoft.com/office/drawing/2014/main" id="{13B2F25F-71E6-6D4F-B09B-88008637A8D5}"/>
              </a:ext>
            </a:extLst>
          </p:cNvPr>
          <p:cNvSpPr txBox="1"/>
          <p:nvPr/>
        </p:nvSpPr>
        <p:spPr>
          <a:xfrm>
            <a:off x="1242839" y="7583813"/>
            <a:ext cx="11973936" cy="4129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3700" b="0">
                <a:solidFill>
                  <a:srgbClr val="929292"/>
                </a:solidFill>
                <a:latin typeface="Montserrat Light"/>
                <a:ea typeface="Montserrat Light"/>
                <a:cs typeface="Montserrat Light"/>
                <a:sym typeface="Montserrat Light"/>
              </a:defRPr>
            </a:lvl1pPr>
          </a:lstStyle>
          <a:p>
            <a:pPr algn="l"/>
            <a:r>
              <a:rPr lang="tr-TR" b="1" dirty="0">
                <a:solidFill>
                  <a:schemeClr val="tx1"/>
                </a:solidFill>
              </a:rPr>
              <a:t>Technical </a:t>
            </a:r>
            <a:r>
              <a:rPr lang="tr-TR" b="1" dirty="0" err="1">
                <a:solidFill>
                  <a:schemeClr val="tx1"/>
                </a:solidFill>
              </a:rPr>
              <a:t>part</a:t>
            </a:r>
            <a:r>
              <a:rPr lang="tr-TR" b="1" dirty="0">
                <a:solidFill>
                  <a:schemeClr val="tx1"/>
                </a:solidFill>
              </a:rPr>
              <a:t> of </a:t>
            </a:r>
            <a:r>
              <a:rPr lang="tr-TR" b="1" dirty="0" err="1">
                <a:solidFill>
                  <a:schemeClr val="tx1"/>
                </a:solidFill>
              </a:rPr>
              <a:t>solution</a:t>
            </a:r>
            <a:r>
              <a:rPr lang="tr-TR" b="1" dirty="0">
                <a:solidFill>
                  <a:schemeClr val="tx1"/>
                </a:solidFill>
              </a:rPr>
              <a:t>:</a:t>
            </a:r>
          </a:p>
          <a:p>
            <a:pPr marL="571500" indent="-571500" algn="l">
              <a:buFont typeface="Arial" panose="020B0604020202020204" pitchFamily="34" charset="0"/>
              <a:buChar char="•"/>
            </a:pPr>
            <a:r>
              <a:rPr lang="tr-TR" dirty="0" err="1">
                <a:solidFill>
                  <a:schemeClr val="tx1"/>
                </a:solidFill>
              </a:rPr>
              <a:t>Our</a:t>
            </a:r>
            <a:r>
              <a:rPr lang="tr-TR" dirty="0">
                <a:solidFill>
                  <a:schemeClr val="tx1"/>
                </a:solidFill>
              </a:rPr>
              <a:t> </a:t>
            </a:r>
            <a:r>
              <a:rPr lang="tr-TR" dirty="0" err="1">
                <a:solidFill>
                  <a:schemeClr val="tx1"/>
                </a:solidFill>
              </a:rPr>
              <a:t>Arduino</a:t>
            </a:r>
            <a:r>
              <a:rPr lang="tr-TR" dirty="0">
                <a:solidFill>
                  <a:schemeClr val="tx1"/>
                </a:solidFill>
              </a:rPr>
              <a:t> </a:t>
            </a:r>
            <a:r>
              <a:rPr lang="tr-TR" dirty="0" err="1">
                <a:solidFill>
                  <a:schemeClr val="tx1"/>
                </a:solidFill>
              </a:rPr>
              <a:t>device</a:t>
            </a:r>
            <a:r>
              <a:rPr lang="tr-TR" dirty="0">
                <a:solidFill>
                  <a:schemeClr val="tx1"/>
                </a:solidFill>
              </a:rPr>
              <a:t> is </a:t>
            </a:r>
            <a:r>
              <a:rPr lang="tr-TR" dirty="0" err="1">
                <a:solidFill>
                  <a:schemeClr val="tx1"/>
                </a:solidFill>
              </a:rPr>
              <a:t>connected</a:t>
            </a:r>
            <a:r>
              <a:rPr lang="tr-TR" dirty="0">
                <a:solidFill>
                  <a:schemeClr val="tx1"/>
                </a:solidFill>
              </a:rPr>
              <a:t> </a:t>
            </a:r>
            <a:r>
              <a:rPr lang="tr-TR" dirty="0" err="1">
                <a:solidFill>
                  <a:schemeClr val="tx1"/>
                </a:solidFill>
              </a:rPr>
              <a:t>to</a:t>
            </a:r>
            <a:r>
              <a:rPr lang="tr-TR" dirty="0">
                <a:solidFill>
                  <a:schemeClr val="tx1"/>
                </a:solidFill>
              </a:rPr>
              <a:t> </a:t>
            </a:r>
            <a:r>
              <a:rPr lang="tr-TR" dirty="0" err="1">
                <a:solidFill>
                  <a:schemeClr val="tx1"/>
                </a:solidFill>
              </a:rPr>
              <a:t>Cloud</a:t>
            </a:r>
            <a:r>
              <a:rPr lang="tr-TR" dirty="0">
                <a:solidFill>
                  <a:schemeClr val="tx1"/>
                </a:solidFill>
              </a:rPr>
              <a:t> </a:t>
            </a:r>
            <a:r>
              <a:rPr lang="tr-TR" dirty="0" err="1">
                <a:solidFill>
                  <a:schemeClr val="tx1"/>
                </a:solidFill>
              </a:rPr>
              <a:t>using</a:t>
            </a:r>
            <a:r>
              <a:rPr lang="tr-TR" dirty="0">
                <a:solidFill>
                  <a:schemeClr val="tx1"/>
                </a:solidFill>
              </a:rPr>
              <a:t> </a:t>
            </a:r>
            <a:r>
              <a:rPr lang="tr-TR" dirty="0" err="1">
                <a:solidFill>
                  <a:schemeClr val="tx1"/>
                </a:solidFill>
              </a:rPr>
              <a:t>WiFi</a:t>
            </a:r>
            <a:r>
              <a:rPr lang="tr-TR" dirty="0">
                <a:solidFill>
                  <a:schemeClr val="tx1"/>
                </a:solidFill>
              </a:rPr>
              <a:t>.</a:t>
            </a:r>
          </a:p>
          <a:p>
            <a:pPr marL="571500" indent="-571500" algn="l">
              <a:buFont typeface="Arial" panose="020B0604020202020204" pitchFamily="34" charset="0"/>
              <a:buChar char="•"/>
            </a:pPr>
            <a:endParaRPr lang="tr-TR" dirty="0">
              <a:solidFill>
                <a:schemeClr val="tx1"/>
              </a:solidFill>
            </a:endParaRPr>
          </a:p>
          <a:p>
            <a:pPr marL="571500" indent="-571500" algn="l">
              <a:buFont typeface="Arial" panose="020B0604020202020204" pitchFamily="34" charset="0"/>
              <a:buChar char="•"/>
            </a:pPr>
            <a:r>
              <a:rPr lang="tr-TR" dirty="0" err="1">
                <a:solidFill>
                  <a:schemeClr val="tx1"/>
                </a:solidFill>
              </a:rPr>
              <a:t>Cloud</a:t>
            </a:r>
            <a:r>
              <a:rPr lang="tr-TR" dirty="0">
                <a:solidFill>
                  <a:schemeClr val="tx1"/>
                </a:solidFill>
              </a:rPr>
              <a:t> </a:t>
            </a:r>
            <a:r>
              <a:rPr lang="tr-TR" dirty="0" err="1">
                <a:solidFill>
                  <a:schemeClr val="tx1"/>
                </a:solidFill>
              </a:rPr>
              <a:t>controller</a:t>
            </a:r>
            <a:r>
              <a:rPr lang="tr-TR" dirty="0">
                <a:solidFill>
                  <a:schemeClr val="tx1"/>
                </a:solidFill>
              </a:rPr>
              <a:t> </a:t>
            </a:r>
            <a:r>
              <a:rPr lang="tr-TR" dirty="0" err="1">
                <a:solidFill>
                  <a:schemeClr val="tx1"/>
                </a:solidFill>
              </a:rPr>
              <a:t>aggregating</a:t>
            </a:r>
            <a:r>
              <a:rPr lang="tr-TR" dirty="0">
                <a:solidFill>
                  <a:schemeClr val="tx1"/>
                </a:solidFill>
              </a:rPr>
              <a:t> data </a:t>
            </a:r>
            <a:r>
              <a:rPr lang="tr-TR" dirty="0" err="1">
                <a:solidFill>
                  <a:schemeClr val="tx1"/>
                </a:solidFill>
              </a:rPr>
              <a:t>comes</a:t>
            </a:r>
            <a:r>
              <a:rPr lang="tr-TR" dirty="0">
                <a:solidFill>
                  <a:schemeClr val="tx1"/>
                </a:solidFill>
              </a:rPr>
              <a:t> </a:t>
            </a:r>
            <a:r>
              <a:rPr lang="tr-TR" dirty="0" err="1">
                <a:solidFill>
                  <a:schemeClr val="tx1"/>
                </a:solidFill>
              </a:rPr>
              <a:t>from</a:t>
            </a:r>
            <a:r>
              <a:rPr lang="tr-TR" dirty="0">
                <a:solidFill>
                  <a:schemeClr val="tx1"/>
                </a:solidFill>
              </a:rPr>
              <a:t> </a:t>
            </a:r>
            <a:r>
              <a:rPr lang="tr-TR" dirty="0" err="1">
                <a:solidFill>
                  <a:schemeClr val="tx1"/>
                </a:solidFill>
              </a:rPr>
              <a:t>Arduino</a:t>
            </a:r>
            <a:r>
              <a:rPr lang="tr-TR" dirty="0">
                <a:solidFill>
                  <a:schemeClr val="tx1"/>
                </a:solidFill>
              </a:rPr>
              <a:t>.</a:t>
            </a:r>
          </a:p>
          <a:p>
            <a:pPr marL="571500" indent="-571500" algn="l">
              <a:buFont typeface="Arial" panose="020B0604020202020204" pitchFamily="34" charset="0"/>
              <a:buChar char="•"/>
            </a:pPr>
            <a:endParaRPr lang="tr-TR" dirty="0">
              <a:solidFill>
                <a:schemeClr val="tx1"/>
              </a:solidFill>
            </a:endParaRPr>
          </a:p>
          <a:p>
            <a:pPr marL="571500" indent="-571500" algn="l">
              <a:buFont typeface="Arial" panose="020B0604020202020204" pitchFamily="34" charset="0"/>
              <a:buChar char="•"/>
            </a:pPr>
            <a:r>
              <a:rPr lang="tr-TR" dirty="0" err="1">
                <a:solidFill>
                  <a:schemeClr val="tx1"/>
                </a:solidFill>
              </a:rPr>
              <a:t>Shows</a:t>
            </a:r>
            <a:r>
              <a:rPr lang="tr-TR" dirty="0">
                <a:solidFill>
                  <a:schemeClr val="tx1"/>
                </a:solidFill>
              </a:rPr>
              <a:t> </a:t>
            </a:r>
            <a:r>
              <a:rPr lang="tr-TR" dirty="0" err="1">
                <a:solidFill>
                  <a:schemeClr val="tx1"/>
                </a:solidFill>
              </a:rPr>
              <a:t>results</a:t>
            </a:r>
            <a:r>
              <a:rPr lang="tr-TR" dirty="0">
                <a:solidFill>
                  <a:schemeClr val="tx1"/>
                </a:solidFill>
              </a:rPr>
              <a:t> </a:t>
            </a:r>
            <a:r>
              <a:rPr lang="tr-TR" dirty="0" err="1">
                <a:solidFill>
                  <a:schemeClr val="tx1"/>
                </a:solidFill>
              </a:rPr>
              <a:t>from</a:t>
            </a:r>
            <a:r>
              <a:rPr lang="tr-TR" dirty="0">
                <a:solidFill>
                  <a:schemeClr val="tx1"/>
                </a:solidFill>
              </a:rPr>
              <a:t> </a:t>
            </a:r>
            <a:r>
              <a:rPr lang="tr-TR" dirty="0" err="1">
                <a:solidFill>
                  <a:schemeClr val="tx1"/>
                </a:solidFill>
              </a:rPr>
              <a:t>aggregated</a:t>
            </a:r>
            <a:r>
              <a:rPr lang="tr-TR" dirty="0">
                <a:solidFill>
                  <a:schemeClr val="tx1"/>
                </a:solidFill>
              </a:rPr>
              <a:t> data as a </a:t>
            </a:r>
            <a:r>
              <a:rPr lang="tr-TR" dirty="0" err="1">
                <a:solidFill>
                  <a:schemeClr val="tx1"/>
                </a:solidFill>
              </a:rPr>
              <a:t>user</a:t>
            </a:r>
            <a:r>
              <a:rPr lang="tr-TR" dirty="0">
                <a:solidFill>
                  <a:schemeClr val="tx1"/>
                </a:solidFill>
              </a:rPr>
              <a:t> </a:t>
            </a:r>
            <a:r>
              <a:rPr lang="tr-TR" dirty="0" err="1">
                <a:solidFill>
                  <a:schemeClr val="tx1"/>
                </a:solidFill>
              </a:rPr>
              <a:t>friendly</a:t>
            </a:r>
            <a:r>
              <a:rPr lang="tr-TR" dirty="0">
                <a:solidFill>
                  <a:schemeClr val="tx1"/>
                </a:solidFill>
              </a:rPr>
              <a:t> </a:t>
            </a:r>
            <a:r>
              <a:rPr lang="tr-TR" dirty="0" err="1">
                <a:solidFill>
                  <a:schemeClr val="tx1"/>
                </a:solidFill>
              </a:rPr>
              <a:t>chart</a:t>
            </a:r>
            <a:r>
              <a:rPr lang="tr-TR" dirty="0">
                <a:solidFill>
                  <a:schemeClr val="tx1"/>
                </a:solidFill>
              </a:rPr>
              <a:t>.</a:t>
            </a:r>
          </a:p>
        </p:txBody>
      </p:sp>
    </p:spTree>
    <p:extLst>
      <p:ext uri="{BB962C8B-B14F-4D97-AF65-F5344CB8AC3E}">
        <p14:creationId xmlns:p14="http://schemas.microsoft.com/office/powerpoint/2010/main" val="231250243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Umut Barış Öztunç | Umut Baran Zorlu | Mehmet Çalım"/>
          <p:cNvSpPr txBox="1"/>
          <p:nvPr/>
        </p:nvSpPr>
        <p:spPr>
          <a:xfrm>
            <a:off x="6582479" y="19758025"/>
            <a:ext cx="11576229"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t>Umut Barış Öztunç | Umut Baran Zorlu | Mehmet Çalım</a:t>
            </a:r>
          </a:p>
        </p:txBody>
      </p:sp>
      <p:sp>
        <p:nvSpPr>
          <p:cNvPr id="191" name="CMPE 490"/>
          <p:cNvSpPr txBox="1"/>
          <p:nvPr/>
        </p:nvSpPr>
        <p:spPr>
          <a:xfrm>
            <a:off x="11255267" y="19150806"/>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93" name="Schema."/>
          <p:cNvSpPr txBox="1"/>
          <p:nvPr/>
        </p:nvSpPr>
        <p:spPr>
          <a:xfrm>
            <a:off x="6870379" y="1043807"/>
            <a:ext cx="10643242" cy="1489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z="8700" b="0">
                <a:latin typeface="Montserrat SemiBold"/>
                <a:ea typeface="Montserrat SemiBold"/>
                <a:cs typeface="Montserrat SemiBold"/>
                <a:sym typeface="Montserrat SemiBold"/>
              </a:defRPr>
            </a:pPr>
            <a:r>
              <a:rPr lang="tr-TR" dirty="0" err="1">
                <a:solidFill>
                  <a:schemeClr val="accent1"/>
                </a:solidFill>
              </a:rPr>
              <a:t>IoT</a:t>
            </a:r>
            <a:r>
              <a:rPr lang="tr-TR" dirty="0" err="1">
                <a:solidFill>
                  <a:schemeClr val="accent6"/>
                </a:solidFill>
              </a:rPr>
              <a:t>Architecture</a:t>
            </a:r>
            <a:endParaRPr dirty="0">
              <a:solidFill>
                <a:schemeClr val="accent6"/>
              </a:solidFill>
            </a:endParaRPr>
          </a:p>
        </p:txBody>
      </p:sp>
      <p:sp>
        <p:nvSpPr>
          <p:cNvPr id="196" name="FC-04…"/>
          <p:cNvSpPr txBox="1"/>
          <p:nvPr/>
        </p:nvSpPr>
        <p:spPr>
          <a:xfrm>
            <a:off x="469966" y="11283684"/>
            <a:ext cx="3488133"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3500" b="0">
                <a:solidFill>
                  <a:srgbClr val="929292"/>
                </a:solidFill>
                <a:latin typeface="Montserrat Light"/>
                <a:ea typeface="Montserrat Light"/>
                <a:cs typeface="Montserrat Light"/>
                <a:sym typeface="Montserrat Light"/>
              </a:defRPr>
            </a:pPr>
            <a:r>
              <a:rPr lang="tr-TR" dirty="0"/>
              <a:t>HC-SR501</a:t>
            </a:r>
          </a:p>
          <a:p>
            <a:pPr>
              <a:defRPr sz="3500" b="0">
                <a:solidFill>
                  <a:srgbClr val="929292"/>
                </a:solidFill>
                <a:latin typeface="Montserrat Light"/>
                <a:ea typeface="Montserrat Light"/>
                <a:cs typeface="Montserrat Light"/>
                <a:sym typeface="Montserrat Light"/>
              </a:defRPr>
            </a:pPr>
            <a:r>
              <a:rPr lang="tr-TR" dirty="0"/>
              <a:t>PIR Motion sensor</a:t>
            </a:r>
            <a:endParaRPr dirty="0"/>
          </a:p>
        </p:txBody>
      </p:sp>
      <p:sp>
        <p:nvSpPr>
          <p:cNvPr id="197" name="A2A1X…"/>
          <p:cNvSpPr txBox="1"/>
          <p:nvPr/>
        </p:nvSpPr>
        <p:spPr>
          <a:xfrm>
            <a:off x="419473" y="5126251"/>
            <a:ext cx="2632130" cy="1221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3500" b="0">
                <a:solidFill>
                  <a:srgbClr val="929292"/>
                </a:solidFill>
                <a:latin typeface="Montserrat Light"/>
                <a:ea typeface="Montserrat Light"/>
                <a:cs typeface="Montserrat Light"/>
                <a:sym typeface="Montserrat Light"/>
              </a:defRPr>
            </a:pPr>
            <a:r>
              <a:rPr lang="tr-TR" dirty="0"/>
              <a:t>KY-038</a:t>
            </a:r>
          </a:p>
          <a:p>
            <a:pPr>
              <a:defRPr sz="3500" b="0">
                <a:solidFill>
                  <a:srgbClr val="929292"/>
                </a:solidFill>
                <a:latin typeface="Montserrat Light"/>
                <a:ea typeface="Montserrat Light"/>
                <a:cs typeface="Montserrat Light"/>
                <a:sym typeface="Montserrat Light"/>
              </a:defRPr>
            </a:pPr>
            <a:r>
              <a:rPr lang="tr-TR" dirty="0"/>
              <a:t>Sound Sensor</a:t>
            </a:r>
            <a:endParaRPr dirty="0"/>
          </a:p>
        </p:txBody>
      </p:sp>
      <p:sp>
        <p:nvSpPr>
          <p:cNvPr id="198" name="Arduino Uno"/>
          <p:cNvSpPr txBox="1"/>
          <p:nvPr/>
        </p:nvSpPr>
        <p:spPr>
          <a:xfrm>
            <a:off x="6865053" y="6576608"/>
            <a:ext cx="2398092" cy="682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500" b="0">
                <a:solidFill>
                  <a:srgbClr val="929292"/>
                </a:solidFill>
                <a:latin typeface="Montserrat Light"/>
                <a:ea typeface="Montserrat Light"/>
                <a:cs typeface="Montserrat Light"/>
                <a:sym typeface="Montserrat Light"/>
              </a:defRPr>
            </a:lvl1pPr>
          </a:lstStyle>
          <a:p>
            <a:r>
              <a:rPr dirty="0"/>
              <a:t>Arduino </a:t>
            </a:r>
            <a:r>
              <a:rPr lang="tr-TR" dirty="0"/>
              <a:t>Yun</a:t>
            </a:r>
            <a:endParaRPr dirty="0"/>
          </a:p>
        </p:txBody>
      </p:sp>
      <p:sp>
        <p:nvSpPr>
          <p:cNvPr id="199" name="Cloud"/>
          <p:cNvSpPr/>
          <p:nvPr/>
        </p:nvSpPr>
        <p:spPr>
          <a:xfrm>
            <a:off x="13737248" y="4405843"/>
            <a:ext cx="3412871" cy="2056789"/>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chemeClr val="accent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0" name="Cloud Service…"/>
          <p:cNvSpPr txBox="1"/>
          <p:nvPr/>
        </p:nvSpPr>
        <p:spPr>
          <a:xfrm>
            <a:off x="12620441" y="6788731"/>
            <a:ext cx="5646485" cy="1781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3500" b="0">
                <a:solidFill>
                  <a:srgbClr val="929292"/>
                </a:solidFill>
                <a:latin typeface="Montserrat Light"/>
                <a:ea typeface="Montserrat Light"/>
                <a:cs typeface="Montserrat Light"/>
                <a:sym typeface="Montserrat Light"/>
              </a:defRPr>
            </a:pPr>
            <a:r>
              <a:t>Cloud Service</a:t>
            </a:r>
          </a:p>
          <a:p>
            <a:pPr>
              <a:defRPr sz="3500" b="0">
                <a:solidFill>
                  <a:srgbClr val="929292"/>
                </a:solidFill>
                <a:latin typeface="Montserrat Light"/>
                <a:ea typeface="Montserrat Light"/>
                <a:cs typeface="Montserrat Light"/>
                <a:sym typeface="Montserrat Light"/>
              </a:defRPr>
            </a:pPr>
            <a:r>
              <a:t>NodeJS App Working on</a:t>
            </a:r>
          </a:p>
          <a:p>
            <a:pPr>
              <a:defRPr sz="3500" b="0">
                <a:solidFill>
                  <a:srgbClr val="929292"/>
                </a:solidFill>
                <a:latin typeface="Montserrat Light"/>
                <a:ea typeface="Montserrat Light"/>
                <a:cs typeface="Montserrat Light"/>
                <a:sym typeface="Montserrat Light"/>
              </a:defRPr>
            </a:pPr>
            <a:r>
              <a:t>DigitalOcean Droplet</a:t>
            </a:r>
          </a:p>
        </p:txBody>
      </p:sp>
      <p:sp>
        <p:nvSpPr>
          <p:cNvPr id="201" name="Line"/>
          <p:cNvSpPr/>
          <p:nvPr/>
        </p:nvSpPr>
        <p:spPr>
          <a:xfrm flipV="1">
            <a:off x="3530100" y="7299065"/>
            <a:ext cx="3003590" cy="2006013"/>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sp>
        <p:nvSpPr>
          <p:cNvPr id="202" name="Line"/>
          <p:cNvSpPr/>
          <p:nvPr/>
        </p:nvSpPr>
        <p:spPr>
          <a:xfrm>
            <a:off x="2816388" y="4321508"/>
            <a:ext cx="3152708" cy="924211"/>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3" name="Line"/>
          <p:cNvSpPr/>
          <p:nvPr/>
        </p:nvSpPr>
        <p:spPr>
          <a:xfrm>
            <a:off x="10034953" y="5379707"/>
            <a:ext cx="3380227" cy="573099"/>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204" name="Image" descr="Image"/>
          <p:cNvPicPr>
            <a:picLocks noChangeAspect="1"/>
          </p:cNvPicPr>
          <p:nvPr/>
        </p:nvPicPr>
        <p:blipFill>
          <a:blip r:embed="rId2">
            <a:extLst/>
          </a:blip>
          <a:srcRect l="9615" t="10336" r="12494" b="10466"/>
          <a:stretch>
            <a:fillRect/>
          </a:stretch>
        </p:blipFill>
        <p:spPr>
          <a:xfrm>
            <a:off x="11079257" y="3250767"/>
            <a:ext cx="1518842" cy="1029154"/>
          </a:xfrm>
          <a:custGeom>
            <a:avLst/>
            <a:gdLst/>
            <a:ahLst/>
            <a:cxnLst>
              <a:cxn ang="0">
                <a:pos x="wd2" y="hd2"/>
              </a:cxn>
              <a:cxn ang="5400000">
                <a:pos x="wd2" y="hd2"/>
              </a:cxn>
              <a:cxn ang="10800000">
                <a:pos x="wd2" y="hd2"/>
              </a:cxn>
              <a:cxn ang="16200000">
                <a:pos x="wd2" y="hd2"/>
              </a:cxn>
            </a:cxnLst>
            <a:rect l="0" t="0" r="r" b="b"/>
            <a:pathLst>
              <a:path w="21600" h="21329" extrusionOk="0">
                <a:moveTo>
                  <a:pt x="10165" y="39"/>
                </a:moveTo>
                <a:cubicBezTo>
                  <a:pt x="8178" y="248"/>
                  <a:pt x="6663" y="1211"/>
                  <a:pt x="5480" y="3033"/>
                </a:cubicBezTo>
                <a:cubicBezTo>
                  <a:pt x="4838" y="4022"/>
                  <a:pt x="4492" y="4242"/>
                  <a:pt x="3539" y="4242"/>
                </a:cubicBezTo>
                <a:cubicBezTo>
                  <a:pt x="953" y="4242"/>
                  <a:pt x="0" y="6028"/>
                  <a:pt x="0" y="10880"/>
                </a:cubicBezTo>
                <a:cubicBezTo>
                  <a:pt x="0" y="15775"/>
                  <a:pt x="948" y="17509"/>
                  <a:pt x="3612" y="17509"/>
                </a:cubicBezTo>
                <a:cubicBezTo>
                  <a:pt x="4638" y="17509"/>
                  <a:pt x="5032" y="17746"/>
                  <a:pt x="5926" y="18867"/>
                </a:cubicBezTo>
                <a:cubicBezTo>
                  <a:pt x="6519" y="19610"/>
                  <a:pt x="7502" y="20482"/>
                  <a:pt x="8105" y="20808"/>
                </a:cubicBezTo>
                <a:cubicBezTo>
                  <a:pt x="8705" y="21132"/>
                  <a:pt x="9407" y="21300"/>
                  <a:pt x="10148" y="21326"/>
                </a:cubicBezTo>
                <a:cubicBezTo>
                  <a:pt x="12372" y="21403"/>
                  <a:pt x="14942" y="20220"/>
                  <a:pt x="16108" y="18332"/>
                </a:cubicBezTo>
                <a:cubicBezTo>
                  <a:pt x="16484" y="17723"/>
                  <a:pt x="16934" y="17511"/>
                  <a:pt x="17841" y="17509"/>
                </a:cubicBezTo>
                <a:cubicBezTo>
                  <a:pt x="20331" y="17506"/>
                  <a:pt x="21600" y="15271"/>
                  <a:pt x="21600" y="10880"/>
                </a:cubicBezTo>
                <a:cubicBezTo>
                  <a:pt x="21600" y="6602"/>
                  <a:pt x="20621" y="4643"/>
                  <a:pt x="18332" y="4324"/>
                </a:cubicBezTo>
                <a:cubicBezTo>
                  <a:pt x="17190" y="4166"/>
                  <a:pt x="16715" y="3854"/>
                  <a:pt x="15775" y="2646"/>
                </a:cubicBezTo>
                <a:cubicBezTo>
                  <a:pt x="14216" y="642"/>
                  <a:pt x="12411" y="-197"/>
                  <a:pt x="10165" y="39"/>
                </a:cubicBezTo>
                <a:close/>
              </a:path>
            </a:pathLst>
          </a:custGeom>
          <a:ln w="12700">
            <a:miter lim="400000"/>
          </a:ln>
        </p:spPr>
      </p:pic>
      <p:pic>
        <p:nvPicPr>
          <p:cNvPr id="206" name="Image" descr="Image"/>
          <p:cNvPicPr>
            <a:picLocks noChangeAspect="1"/>
          </p:cNvPicPr>
          <p:nvPr/>
        </p:nvPicPr>
        <p:blipFill>
          <a:blip r:embed="rId3">
            <a:extLst/>
          </a:blip>
          <a:stretch>
            <a:fillRect/>
          </a:stretch>
        </p:blipFill>
        <p:spPr>
          <a:xfrm>
            <a:off x="13337407" y="10483838"/>
            <a:ext cx="3812712" cy="1006476"/>
          </a:xfrm>
          <a:prstGeom prst="rect">
            <a:avLst/>
          </a:prstGeom>
          <a:ln w="12700">
            <a:miter lim="400000"/>
          </a:ln>
        </p:spPr>
      </p:pic>
      <p:sp>
        <p:nvSpPr>
          <p:cNvPr id="207" name="Data Storage /  Aggregation…"/>
          <p:cNvSpPr txBox="1"/>
          <p:nvPr/>
        </p:nvSpPr>
        <p:spPr>
          <a:xfrm>
            <a:off x="12259951" y="11402102"/>
            <a:ext cx="6367463" cy="1235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3500" b="0">
                <a:solidFill>
                  <a:srgbClr val="929292"/>
                </a:solidFill>
                <a:latin typeface="Montserrat Light"/>
                <a:ea typeface="Montserrat Light"/>
                <a:cs typeface="Montserrat Light"/>
                <a:sym typeface="Montserrat Light"/>
              </a:defRPr>
            </a:pPr>
            <a:r>
              <a:rPr dirty="0"/>
              <a:t>Data Storage /  Aggregation</a:t>
            </a:r>
          </a:p>
          <a:p>
            <a:pPr>
              <a:defRPr sz="3500" b="0">
                <a:solidFill>
                  <a:srgbClr val="929292"/>
                </a:solidFill>
                <a:latin typeface="Montserrat Light"/>
                <a:ea typeface="Montserrat Light"/>
                <a:cs typeface="Montserrat Light"/>
                <a:sym typeface="Montserrat Light"/>
              </a:defRPr>
            </a:pPr>
            <a:r>
              <a:rPr dirty="0"/>
              <a:t>MongoDB</a:t>
            </a:r>
          </a:p>
        </p:txBody>
      </p:sp>
      <p:sp>
        <p:nvSpPr>
          <p:cNvPr id="208" name="Line"/>
          <p:cNvSpPr/>
          <p:nvPr/>
        </p:nvSpPr>
        <p:spPr>
          <a:xfrm flipH="1">
            <a:off x="15145419" y="8711828"/>
            <a:ext cx="31091" cy="1772010"/>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09" name="Line"/>
          <p:cNvSpPr/>
          <p:nvPr/>
        </p:nvSpPr>
        <p:spPr>
          <a:xfrm flipV="1">
            <a:off x="15521354" y="8696046"/>
            <a:ext cx="12859" cy="1787792"/>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1" name="Notebook"/>
          <p:cNvSpPr/>
          <p:nvPr/>
        </p:nvSpPr>
        <p:spPr>
          <a:xfrm>
            <a:off x="20315561" y="4068420"/>
            <a:ext cx="3671765" cy="2056789"/>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chemeClr val="accent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2" name="Web Interface"/>
          <p:cNvSpPr txBox="1"/>
          <p:nvPr/>
        </p:nvSpPr>
        <p:spPr>
          <a:xfrm>
            <a:off x="20559688" y="6344379"/>
            <a:ext cx="3183510" cy="688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500" b="0">
                <a:solidFill>
                  <a:srgbClr val="929292"/>
                </a:solidFill>
                <a:latin typeface="Montserrat Light"/>
                <a:ea typeface="Montserrat Light"/>
                <a:cs typeface="Montserrat Light"/>
                <a:sym typeface="Montserrat Light"/>
              </a:defRPr>
            </a:lvl1pPr>
          </a:lstStyle>
          <a:p>
            <a:r>
              <a:rPr dirty="0"/>
              <a:t>Web Interface</a:t>
            </a:r>
          </a:p>
        </p:txBody>
      </p:sp>
      <p:sp>
        <p:nvSpPr>
          <p:cNvPr id="215" name="Line"/>
          <p:cNvSpPr/>
          <p:nvPr/>
        </p:nvSpPr>
        <p:spPr>
          <a:xfrm flipV="1">
            <a:off x="17388278" y="5434237"/>
            <a:ext cx="2693795" cy="284724"/>
          </a:xfrm>
          <a:prstGeom prst="line">
            <a:avLst/>
          </a:prstGeom>
          <a:ln w="25400">
            <a:solidFill>
              <a:srgbClr val="000000"/>
            </a:solidFill>
            <a:miter lim="400000"/>
            <a:tailEnd type="triangle"/>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 name="Watching Over…">
            <a:extLst>
              <a:ext uri="{FF2B5EF4-FFF2-40B4-BE49-F238E27FC236}">
                <a16:creationId xmlns:a16="http://schemas.microsoft.com/office/drawing/2014/main" id="{8539D5B9-AEA9-2940-9935-9DBE5E3C30C8}"/>
              </a:ext>
            </a:extLst>
          </p:cNvPr>
          <p:cNvSpPr txBox="1"/>
          <p:nvPr/>
        </p:nvSpPr>
        <p:spPr>
          <a:xfrm>
            <a:off x="10965645" y="12648166"/>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pic>
        <p:nvPicPr>
          <p:cNvPr id="3" name="Picture 2">
            <a:extLst>
              <a:ext uri="{FF2B5EF4-FFF2-40B4-BE49-F238E27FC236}">
                <a16:creationId xmlns:a16="http://schemas.microsoft.com/office/drawing/2014/main" id="{A6897CE3-8070-C848-AA87-029A2355F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232" y="2234689"/>
            <a:ext cx="2891562" cy="2891562"/>
          </a:xfrm>
          <a:prstGeom prst="rect">
            <a:avLst/>
          </a:prstGeom>
        </p:spPr>
      </p:pic>
      <p:pic>
        <p:nvPicPr>
          <p:cNvPr id="5" name="Picture 4">
            <a:extLst>
              <a:ext uri="{FF2B5EF4-FFF2-40B4-BE49-F238E27FC236}">
                <a16:creationId xmlns:a16="http://schemas.microsoft.com/office/drawing/2014/main" id="{FF7EAA63-B5FD-B844-8E49-DF7037BA5C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80" y="8526330"/>
            <a:ext cx="2604519" cy="2604519"/>
          </a:xfrm>
          <a:prstGeom prst="rect">
            <a:avLst/>
          </a:prstGeom>
        </p:spPr>
      </p:pic>
      <p:pic>
        <p:nvPicPr>
          <p:cNvPr id="8" name="Picture 7">
            <a:extLst>
              <a:ext uri="{FF2B5EF4-FFF2-40B4-BE49-F238E27FC236}">
                <a16:creationId xmlns:a16="http://schemas.microsoft.com/office/drawing/2014/main" id="{56565A31-F7D1-CF46-9485-F4E732D56F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5299" y="3670317"/>
            <a:ext cx="3657600" cy="2743200"/>
          </a:xfrm>
          <a:prstGeom prst="rect">
            <a:avLst/>
          </a:prstGeom>
        </p:spPr>
      </p:pic>
      <p:sp>
        <p:nvSpPr>
          <p:cNvPr id="9" name="TextBox 8">
            <a:extLst>
              <a:ext uri="{FF2B5EF4-FFF2-40B4-BE49-F238E27FC236}">
                <a16:creationId xmlns:a16="http://schemas.microsoft.com/office/drawing/2014/main" id="{E819E687-28CB-4E45-A73E-D76316CC0CB2}"/>
              </a:ext>
            </a:extLst>
          </p:cNvPr>
          <p:cNvSpPr txBox="1"/>
          <p:nvPr/>
        </p:nvSpPr>
        <p:spPr>
          <a:xfrm rot="1127037">
            <a:off x="3039797" y="3818486"/>
            <a:ext cx="3189056"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tr-TR" sz="2800" b="0" dirty="0" err="1">
                <a:solidFill>
                  <a:schemeClr val="tx2"/>
                </a:solidFill>
              </a:rPr>
              <a:t>Gets</a:t>
            </a:r>
            <a:r>
              <a:rPr lang="tr-TR" sz="2800" b="0" dirty="0">
                <a:solidFill>
                  <a:schemeClr val="tx2"/>
                </a:solidFill>
              </a:rPr>
              <a:t> </a:t>
            </a:r>
            <a:r>
              <a:rPr lang="tr-TR" sz="2800" b="0" dirty="0" err="1">
                <a:solidFill>
                  <a:schemeClr val="tx2"/>
                </a:solidFill>
              </a:rPr>
              <a:t>sound</a:t>
            </a:r>
            <a:r>
              <a:rPr lang="tr-TR" sz="2800" b="0" dirty="0">
                <a:solidFill>
                  <a:schemeClr val="tx2"/>
                </a:solidFill>
              </a:rPr>
              <a:t> </a:t>
            </a:r>
            <a:r>
              <a:rPr lang="tr-TR" sz="2800" b="0" dirty="0" err="1">
                <a:solidFill>
                  <a:schemeClr val="tx2"/>
                </a:solidFill>
              </a:rPr>
              <a:t>info</a:t>
            </a:r>
            <a:r>
              <a:rPr lang="tr-TR" sz="2800" b="0" dirty="0">
                <a:solidFill>
                  <a:schemeClr val="tx2"/>
                </a:solidFill>
              </a:rPr>
              <a:t> </a:t>
            </a:r>
            <a:r>
              <a:rPr lang="tr-TR" sz="2800" b="0" dirty="0" err="1">
                <a:solidFill>
                  <a:schemeClr val="tx2"/>
                </a:solidFill>
              </a:rPr>
              <a:t>every</a:t>
            </a:r>
            <a:r>
              <a:rPr lang="tr-TR" sz="2800" b="0" dirty="0">
                <a:solidFill>
                  <a:schemeClr val="tx2"/>
                </a:solidFill>
              </a:rPr>
              <a:t> 0.5 s</a:t>
            </a:r>
            <a:endParaRPr kumimoji="0" lang="tr-TR" sz="2800" b="0" i="0" u="none" strike="noStrike" cap="none" spc="0" normalizeH="0" baseline="0" dirty="0">
              <a:ln>
                <a:noFill/>
              </a:ln>
              <a:solidFill>
                <a:schemeClr val="tx2"/>
              </a:solidFill>
              <a:effectLst/>
              <a:uFillTx/>
              <a:sym typeface="Helvetica Neue"/>
            </a:endParaRPr>
          </a:p>
        </p:txBody>
      </p:sp>
      <p:sp>
        <p:nvSpPr>
          <p:cNvPr id="41" name="TextBox 40">
            <a:extLst>
              <a:ext uri="{FF2B5EF4-FFF2-40B4-BE49-F238E27FC236}">
                <a16:creationId xmlns:a16="http://schemas.microsoft.com/office/drawing/2014/main" id="{732BF534-3057-7846-B764-14EA5846E8C6}"/>
              </a:ext>
            </a:extLst>
          </p:cNvPr>
          <p:cNvSpPr txBox="1"/>
          <p:nvPr/>
        </p:nvSpPr>
        <p:spPr>
          <a:xfrm rot="19578195">
            <a:off x="2985658" y="7514791"/>
            <a:ext cx="3189056"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tr-TR" sz="2800" b="0" dirty="0" err="1"/>
              <a:t>Gets</a:t>
            </a:r>
            <a:r>
              <a:rPr lang="tr-TR" sz="2800" b="0" dirty="0"/>
              <a:t> </a:t>
            </a:r>
            <a:r>
              <a:rPr lang="tr-TR" sz="2800" b="0" dirty="0" err="1"/>
              <a:t>motion</a:t>
            </a:r>
            <a:r>
              <a:rPr lang="tr-TR" sz="2800" b="0" dirty="0"/>
              <a:t> </a:t>
            </a:r>
            <a:r>
              <a:rPr lang="tr-TR" sz="2800" b="0" dirty="0" err="1"/>
              <a:t>info</a:t>
            </a:r>
            <a:r>
              <a:rPr lang="tr-TR" sz="2800" b="0" dirty="0"/>
              <a:t> </a:t>
            </a:r>
            <a:r>
              <a:rPr lang="tr-TR" sz="2800" b="0" dirty="0" err="1"/>
              <a:t>every</a:t>
            </a:r>
            <a:r>
              <a:rPr lang="tr-TR" sz="2800" b="0" dirty="0"/>
              <a:t> 0.5 s.</a:t>
            </a:r>
            <a:endParaRPr kumimoji="0" lang="tr-TR" sz="2800" b="0" i="0" u="none" strike="noStrike" cap="none" spc="0" normalizeH="0" baseline="0" dirty="0">
              <a:ln>
                <a:noFill/>
              </a:ln>
              <a:solidFill>
                <a:schemeClr val="bg2"/>
              </a:solidFill>
              <a:effectLst/>
              <a:uFillTx/>
              <a:latin typeface="Helvetica Neue"/>
              <a:ea typeface="Helvetica Neue"/>
              <a:cs typeface="Helvetica Neue"/>
              <a:sym typeface="Helvetica Neue"/>
            </a:endParaRPr>
          </a:p>
        </p:txBody>
      </p:sp>
      <p:sp>
        <p:nvSpPr>
          <p:cNvPr id="42" name="TextBox 41">
            <a:extLst>
              <a:ext uri="{FF2B5EF4-FFF2-40B4-BE49-F238E27FC236}">
                <a16:creationId xmlns:a16="http://schemas.microsoft.com/office/drawing/2014/main" id="{AC85D84B-E8EB-D341-8221-1B6222DE224B}"/>
              </a:ext>
            </a:extLst>
          </p:cNvPr>
          <p:cNvSpPr txBox="1"/>
          <p:nvPr/>
        </p:nvSpPr>
        <p:spPr>
          <a:xfrm rot="574244">
            <a:off x="10333889" y="4650852"/>
            <a:ext cx="3189056"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tr-TR" sz="2800" b="0" dirty="0" err="1"/>
              <a:t>Sends</a:t>
            </a:r>
            <a:r>
              <a:rPr lang="tr-TR" sz="2800" b="0" dirty="0"/>
              <a:t> </a:t>
            </a:r>
            <a:r>
              <a:rPr lang="tr-TR" sz="2800" b="0" dirty="0" err="1"/>
              <a:t>aggregated</a:t>
            </a:r>
            <a:r>
              <a:rPr lang="tr-TR" sz="2800" b="0" dirty="0"/>
              <a:t> </a:t>
            </a:r>
            <a:r>
              <a:rPr lang="tr-TR" sz="2800" b="0" dirty="0" err="1"/>
              <a:t>info</a:t>
            </a:r>
            <a:r>
              <a:rPr lang="tr-TR" sz="2800" b="0" dirty="0"/>
              <a:t> </a:t>
            </a:r>
            <a:r>
              <a:rPr lang="tr-TR" sz="2800" b="0" dirty="0" err="1"/>
              <a:t>every</a:t>
            </a:r>
            <a:r>
              <a:rPr lang="tr-TR" sz="2800" b="0" dirty="0"/>
              <a:t> </a:t>
            </a:r>
            <a:r>
              <a:rPr lang="tr-TR" sz="2800" b="0" dirty="0" err="1"/>
              <a:t>minute</a:t>
            </a:r>
            <a:endParaRPr kumimoji="0" lang="tr-TR" sz="2800" b="0" i="0" u="none" strike="noStrike" cap="none" spc="0" normalizeH="0" baseline="0" dirty="0">
              <a:ln>
                <a:noFill/>
              </a:ln>
              <a:solidFill>
                <a:schemeClr val="bg2"/>
              </a:solidFill>
              <a:effectLst/>
              <a:uFillTx/>
              <a:latin typeface="Helvetica Neue"/>
              <a:ea typeface="Helvetica Neue"/>
              <a:cs typeface="Helvetica Neue"/>
              <a:sym typeface="Helvetica Neue"/>
            </a:endParaRPr>
          </a:p>
        </p:txBody>
      </p:sp>
      <p:sp>
        <p:nvSpPr>
          <p:cNvPr id="43" name="TextBox 42">
            <a:extLst>
              <a:ext uri="{FF2B5EF4-FFF2-40B4-BE49-F238E27FC236}">
                <a16:creationId xmlns:a16="http://schemas.microsoft.com/office/drawing/2014/main" id="{E0A1DC7B-DE29-AF4B-8E20-0837584756EC}"/>
              </a:ext>
            </a:extLst>
          </p:cNvPr>
          <p:cNvSpPr txBox="1"/>
          <p:nvPr/>
        </p:nvSpPr>
        <p:spPr>
          <a:xfrm>
            <a:off x="13191770" y="9101556"/>
            <a:ext cx="1756710"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Saves</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1800" b="0" i="0" u="none" strike="noStrike" cap="none" spc="0" normalizeH="0" baseline="0" dirty="0" err="1">
                <a:ln>
                  <a:noFill/>
                </a:ln>
                <a:solidFill>
                  <a:schemeClr val="tx2"/>
                </a:solidFill>
                <a:effectLst/>
                <a:uFillTx/>
                <a:latin typeface="Helvetica Neue"/>
                <a:ea typeface="Helvetica Neue"/>
                <a:cs typeface="Helvetica Neue"/>
                <a:sym typeface="Helvetica Neue"/>
              </a:rPr>
              <a:t>entities</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to</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db</a:t>
            </a:r>
            <a:endPar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endParaRPr>
          </a:p>
        </p:txBody>
      </p:sp>
      <p:sp>
        <p:nvSpPr>
          <p:cNvPr id="44" name="TextBox 43">
            <a:extLst>
              <a:ext uri="{FF2B5EF4-FFF2-40B4-BE49-F238E27FC236}">
                <a16:creationId xmlns:a16="http://schemas.microsoft.com/office/drawing/2014/main" id="{6D48E548-5D41-724C-A88A-EC2C928569B2}"/>
              </a:ext>
            </a:extLst>
          </p:cNvPr>
          <p:cNvSpPr txBox="1"/>
          <p:nvPr/>
        </p:nvSpPr>
        <p:spPr>
          <a:xfrm>
            <a:off x="15611723" y="9101556"/>
            <a:ext cx="1928783" cy="882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Reads</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1800" b="0" i="0" u="none" strike="noStrike" cap="none" spc="0" normalizeH="0" baseline="0" dirty="0" err="1">
                <a:ln>
                  <a:noFill/>
                </a:ln>
                <a:solidFill>
                  <a:schemeClr val="tx2"/>
                </a:solidFill>
                <a:effectLst/>
                <a:uFillTx/>
                <a:latin typeface="Helvetica Neue"/>
                <a:ea typeface="Helvetica Neue"/>
                <a:cs typeface="Helvetica Neue"/>
                <a:sym typeface="Helvetica Neue"/>
              </a:rPr>
              <a:t>entities</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from</a:t>
            </a:r>
            <a:r>
              <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rPr>
              <a:t> </a:t>
            </a:r>
            <a:r>
              <a:rPr kumimoji="0" lang="tr-TR" sz="2400" b="0" i="0" u="none" strike="noStrike" cap="none" spc="0" normalizeH="0" baseline="0" dirty="0" err="1">
                <a:ln>
                  <a:noFill/>
                </a:ln>
                <a:solidFill>
                  <a:schemeClr val="tx2"/>
                </a:solidFill>
                <a:effectLst/>
                <a:uFillTx/>
                <a:latin typeface="Helvetica Neue"/>
                <a:ea typeface="Helvetica Neue"/>
                <a:cs typeface="Helvetica Neue"/>
                <a:sym typeface="Helvetica Neue"/>
              </a:rPr>
              <a:t>db</a:t>
            </a:r>
            <a:endParaRPr kumimoji="0" lang="tr-TR" sz="2400" b="0" i="0" u="none" strike="noStrike" cap="none" spc="0" normalizeH="0" baseline="0" dirty="0">
              <a:ln>
                <a:noFill/>
              </a:ln>
              <a:solidFill>
                <a:schemeClr val="tx2"/>
              </a:solidFill>
              <a:effectLst/>
              <a:uFillTx/>
              <a:latin typeface="Helvetica Neue"/>
              <a:ea typeface="Helvetica Neue"/>
              <a:cs typeface="Helvetica Neue"/>
              <a:sym typeface="Helvetica Neue"/>
            </a:endParaRPr>
          </a:p>
        </p:txBody>
      </p:sp>
      <p:sp>
        <p:nvSpPr>
          <p:cNvPr id="45" name="TextBox 44">
            <a:extLst>
              <a:ext uri="{FF2B5EF4-FFF2-40B4-BE49-F238E27FC236}">
                <a16:creationId xmlns:a16="http://schemas.microsoft.com/office/drawing/2014/main" id="{FFFFE8F0-4A7F-8843-9310-B07DAABD4D07}"/>
              </a:ext>
            </a:extLst>
          </p:cNvPr>
          <p:cNvSpPr txBox="1"/>
          <p:nvPr/>
        </p:nvSpPr>
        <p:spPr>
          <a:xfrm rot="21130940">
            <a:off x="17041295" y="4551095"/>
            <a:ext cx="3189056" cy="10060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tr-TR" sz="2800" b="0" dirty="0" err="1"/>
              <a:t>Detailed</a:t>
            </a:r>
            <a:r>
              <a:rPr lang="tr-TR" sz="2800" b="0" dirty="0"/>
              <a:t> </a:t>
            </a:r>
            <a:r>
              <a:rPr lang="tr-TR" sz="2800" b="0" dirty="0" err="1"/>
              <a:t>user</a:t>
            </a:r>
            <a:r>
              <a:rPr lang="tr-TR" sz="2800" b="0" dirty="0"/>
              <a:t> </a:t>
            </a:r>
            <a:r>
              <a:rPr lang="tr-TR" sz="2800" b="0" dirty="0" err="1"/>
              <a:t>dashboard</a:t>
            </a:r>
            <a:endParaRPr kumimoji="0" lang="tr-TR" sz="2800" b="0" i="0" u="none" strike="noStrike" cap="none" spc="0" normalizeH="0" baseline="0" dirty="0">
              <a:ln>
                <a:noFill/>
              </a:ln>
              <a:solidFill>
                <a:schemeClr val="bg2"/>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985289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Umut Barış Öztunç | Umut Baran Zorlu | Mehmet Çalım"/>
          <p:cNvSpPr txBox="1"/>
          <p:nvPr/>
        </p:nvSpPr>
        <p:spPr>
          <a:xfrm>
            <a:off x="6582479" y="19758025"/>
            <a:ext cx="11576229"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t>Umut Barış Öztunç | Umut Baran Zorlu | Mehmet Çalım</a:t>
            </a:r>
          </a:p>
        </p:txBody>
      </p:sp>
      <p:sp>
        <p:nvSpPr>
          <p:cNvPr id="131" name="CMPE 490"/>
          <p:cNvSpPr txBox="1"/>
          <p:nvPr/>
        </p:nvSpPr>
        <p:spPr>
          <a:xfrm>
            <a:off x="11255267" y="19150806"/>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32" name="Watching Over…"/>
          <p:cNvSpPr txBox="1"/>
          <p:nvPr/>
        </p:nvSpPr>
        <p:spPr>
          <a:xfrm>
            <a:off x="11463294" y="12905256"/>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graphicFrame>
        <p:nvGraphicFramePr>
          <p:cNvPr id="3" name="Table 2">
            <a:extLst>
              <a:ext uri="{FF2B5EF4-FFF2-40B4-BE49-F238E27FC236}">
                <a16:creationId xmlns:a16="http://schemas.microsoft.com/office/drawing/2014/main" id="{53C8540F-0711-2C4B-B9BD-FD608A6450D9}"/>
              </a:ext>
            </a:extLst>
          </p:cNvPr>
          <p:cNvGraphicFramePr>
            <a:graphicFrameLocks noGrp="1"/>
          </p:cNvGraphicFramePr>
          <p:nvPr>
            <p:extLst>
              <p:ext uri="{D42A27DB-BD31-4B8C-83A1-F6EECF244321}">
                <p14:modId xmlns:p14="http://schemas.microsoft.com/office/powerpoint/2010/main" val="3012422333"/>
              </p:ext>
            </p:extLst>
          </p:nvPr>
        </p:nvGraphicFramePr>
        <p:xfrm>
          <a:off x="3899876" y="449672"/>
          <a:ext cx="16381048" cy="12135943"/>
        </p:xfrm>
        <a:graphic>
          <a:graphicData uri="http://schemas.openxmlformats.org/drawingml/2006/table">
            <a:tbl>
              <a:tblPr firstRow="1" bandRow="1">
                <a:tableStyleId>{5940675A-B579-460E-94D1-54222C63F5DA}</a:tableStyleId>
              </a:tblPr>
              <a:tblGrid>
                <a:gridCol w="4095262">
                  <a:extLst>
                    <a:ext uri="{9D8B030D-6E8A-4147-A177-3AD203B41FA5}">
                      <a16:colId xmlns:a16="http://schemas.microsoft.com/office/drawing/2014/main" val="2108046243"/>
                    </a:ext>
                  </a:extLst>
                </a:gridCol>
                <a:gridCol w="4095262">
                  <a:extLst>
                    <a:ext uri="{9D8B030D-6E8A-4147-A177-3AD203B41FA5}">
                      <a16:colId xmlns:a16="http://schemas.microsoft.com/office/drawing/2014/main" val="4215069418"/>
                    </a:ext>
                  </a:extLst>
                </a:gridCol>
                <a:gridCol w="4095262">
                  <a:extLst>
                    <a:ext uri="{9D8B030D-6E8A-4147-A177-3AD203B41FA5}">
                      <a16:colId xmlns:a16="http://schemas.microsoft.com/office/drawing/2014/main" val="1949174908"/>
                    </a:ext>
                  </a:extLst>
                </a:gridCol>
                <a:gridCol w="4095262">
                  <a:extLst>
                    <a:ext uri="{9D8B030D-6E8A-4147-A177-3AD203B41FA5}">
                      <a16:colId xmlns:a16="http://schemas.microsoft.com/office/drawing/2014/main" val="3702799359"/>
                    </a:ext>
                  </a:extLst>
                </a:gridCol>
              </a:tblGrid>
              <a:tr h="2410053">
                <a:tc>
                  <a:txBody>
                    <a:bodyPr/>
                    <a:lstStyle/>
                    <a:p>
                      <a:endParaRPr lang="tr-TR" sz="4400" dirty="0"/>
                    </a:p>
                    <a:p>
                      <a:endParaRPr lang="tr-TR" sz="2400" dirty="0"/>
                    </a:p>
                    <a:p>
                      <a:r>
                        <a:rPr lang="tr-TR" sz="2400" dirty="0"/>
                        <a:t>Component</a:t>
                      </a:r>
                      <a:endParaRPr lang="tr-TR" sz="4400" dirty="0"/>
                    </a:p>
                  </a:txBody>
                  <a:tcPr/>
                </a:tc>
                <a:tc>
                  <a:txBody>
                    <a:bodyPr/>
                    <a:lstStyle/>
                    <a:p>
                      <a:r>
                        <a:rPr lang="tr-TR" sz="2400" dirty="0">
                          <a:effectLst/>
                        </a:rPr>
                        <a:t>Name, </a:t>
                      </a:r>
                      <a:r>
                        <a:rPr lang="tr-TR" sz="2400" dirty="0" err="1">
                          <a:effectLst/>
                        </a:rPr>
                        <a:t>if</a:t>
                      </a:r>
                      <a:r>
                        <a:rPr lang="tr-TR" sz="2400" dirty="0">
                          <a:effectLst/>
                        </a:rPr>
                        <a:t> </a:t>
                      </a:r>
                      <a:r>
                        <a:rPr lang="tr-TR" sz="2400" dirty="0" err="1">
                          <a:effectLst/>
                        </a:rPr>
                        <a:t>using</a:t>
                      </a:r>
                      <a:r>
                        <a:rPr lang="tr-TR" sz="2400" dirty="0">
                          <a:effectLst/>
                        </a:rPr>
                        <a:t> 3rd </a:t>
                      </a:r>
                      <a:r>
                        <a:rPr lang="tr-TR" sz="2400" dirty="0" err="1">
                          <a:effectLst/>
                        </a:rPr>
                        <a:t>party</a:t>
                      </a:r>
                      <a:r>
                        <a:rPr lang="tr-TR" sz="2400" dirty="0">
                          <a:effectLst/>
                        </a:rPr>
                        <a:t> </a:t>
                      </a:r>
                      <a:r>
                        <a:rPr lang="tr-TR" sz="2400" dirty="0" err="1">
                          <a:effectLst/>
                        </a:rPr>
                        <a:t>solution</a:t>
                      </a:r>
                      <a:endParaRPr lang="tr-TR" sz="4800" dirty="0">
                        <a:effectLst/>
                      </a:endParaRPr>
                    </a:p>
                  </a:txBody>
                  <a:tcPr marL="19050" marR="19050" marT="19050" marB="19050" anchor="ctr"/>
                </a:tc>
                <a:tc>
                  <a:txBody>
                    <a:bodyPr/>
                    <a:lstStyle/>
                    <a:p>
                      <a:r>
                        <a:rPr lang="tr-TR" sz="2400" b="0" i="0" u="none" strike="noStrike" cap="none" spc="0" baseline="0" dirty="0">
                          <a:ln>
                            <a:noFill/>
                          </a:ln>
                          <a:solidFill>
                            <a:schemeClr val="tx1"/>
                          </a:solidFill>
                          <a:effectLst/>
                          <a:uFillTx/>
                          <a:latin typeface="+mn-lt"/>
                          <a:ea typeface="+mn-ea"/>
                          <a:cs typeface="+mn-cs"/>
                          <a:sym typeface="Helvetica Neue Light"/>
                        </a:rPr>
                        <a:t>Action (</a:t>
                      </a:r>
                      <a:r>
                        <a:rPr lang="tr-TR" sz="2400" b="0" i="0" u="none" strike="noStrike" cap="none" spc="0" baseline="0" dirty="0" err="1">
                          <a:ln>
                            <a:noFill/>
                          </a:ln>
                          <a:solidFill>
                            <a:schemeClr val="tx1"/>
                          </a:solidFill>
                          <a:effectLst/>
                          <a:uFillTx/>
                          <a:latin typeface="+mn-lt"/>
                          <a:ea typeface="+mn-ea"/>
                          <a:cs typeface="+mn-cs"/>
                          <a:sym typeface="Helvetica Neue Light"/>
                        </a:rPr>
                        <a:t>integration</a:t>
                      </a:r>
                      <a:r>
                        <a:rPr lang="tr-TR" sz="2400" b="0" i="0" u="none" strike="noStrike" cap="none" spc="0" baseline="0" dirty="0">
                          <a:ln>
                            <a:noFill/>
                          </a:ln>
                          <a:solidFill>
                            <a:schemeClr val="tx1"/>
                          </a:solidFill>
                          <a:effectLst/>
                          <a:uFillTx/>
                          <a:latin typeface="+mn-lt"/>
                          <a:ea typeface="+mn-ea"/>
                          <a:cs typeface="+mn-cs"/>
                          <a:sym typeface="Helvetica Neue Light"/>
                        </a:rPr>
                        <a:t>/</a:t>
                      </a:r>
                    </a:p>
                    <a:p>
                      <a:r>
                        <a:rPr lang="tr-TR" sz="2400" b="0" i="0" u="none" strike="noStrike" cap="none" spc="0" baseline="0" dirty="0" err="1">
                          <a:ln>
                            <a:noFill/>
                          </a:ln>
                          <a:solidFill>
                            <a:schemeClr val="tx1"/>
                          </a:solidFill>
                          <a:effectLst/>
                          <a:uFillTx/>
                          <a:latin typeface="+mn-lt"/>
                          <a:ea typeface="+mn-ea"/>
                          <a:cs typeface="+mn-cs"/>
                          <a:sym typeface="Helvetica Neue Light"/>
                        </a:rPr>
                        <a:t>development</a:t>
                      </a:r>
                      <a:r>
                        <a:rPr lang="tr-TR" sz="2400" b="0" i="0" u="none" strike="noStrike" cap="none" spc="0" baseline="0" dirty="0">
                          <a:ln>
                            <a:noFill/>
                          </a:ln>
                          <a:solidFill>
                            <a:schemeClr val="tx1"/>
                          </a:solidFill>
                          <a:effectLst/>
                          <a:uFillTx/>
                          <a:latin typeface="+mn-lt"/>
                          <a:ea typeface="+mn-ea"/>
                          <a:cs typeface="+mn-cs"/>
                          <a:sym typeface="Helvetica Neue Light"/>
                        </a:rPr>
                        <a:t>/</a:t>
                      </a:r>
                    </a:p>
                    <a:p>
                      <a:r>
                        <a:rPr lang="tr-TR" sz="2400" b="0" i="0" u="none" strike="noStrike" cap="none" spc="0" baseline="0" dirty="0" err="1">
                          <a:ln>
                            <a:noFill/>
                          </a:ln>
                          <a:solidFill>
                            <a:schemeClr val="tx1"/>
                          </a:solidFill>
                          <a:effectLst/>
                          <a:uFillTx/>
                          <a:latin typeface="+mn-lt"/>
                          <a:ea typeface="+mn-ea"/>
                          <a:cs typeface="+mn-cs"/>
                          <a:sym typeface="Helvetica Neue Light"/>
                        </a:rPr>
                        <a:t>configuration</a:t>
                      </a:r>
                      <a:r>
                        <a:rPr lang="tr-TR" sz="2400" b="0" i="0" u="none" strike="noStrike" cap="none" spc="0" baseline="0" dirty="0">
                          <a:ln>
                            <a:noFill/>
                          </a:ln>
                          <a:solidFill>
                            <a:schemeClr val="tx1"/>
                          </a:solidFill>
                          <a:effectLst/>
                          <a:uFillTx/>
                          <a:latin typeface="+mn-lt"/>
                          <a:ea typeface="+mn-ea"/>
                          <a:cs typeface="+mn-cs"/>
                          <a:sym typeface="Helvetica Neue Light"/>
                        </a:rPr>
                        <a:t>)</a:t>
                      </a:r>
                    </a:p>
                    <a:p>
                      <a:r>
                        <a:rPr lang="tr-TR" sz="2400" b="0" i="0" u="none" strike="noStrike" cap="none" spc="0" baseline="0" dirty="0" err="1">
                          <a:ln>
                            <a:noFill/>
                          </a:ln>
                          <a:solidFill>
                            <a:schemeClr val="tx1"/>
                          </a:solidFill>
                          <a:effectLst/>
                          <a:uFillTx/>
                          <a:latin typeface="+mn-lt"/>
                          <a:ea typeface="+mn-ea"/>
                          <a:cs typeface="+mn-cs"/>
                          <a:sym typeface="Helvetica Neue Light"/>
                        </a:rPr>
                        <a:t>briefly</a:t>
                      </a:r>
                      <a:r>
                        <a:rPr lang="tr-TR" sz="2400" b="0" i="0" u="none" strike="noStrike" cap="none" spc="0" baseline="0" dirty="0">
                          <a:ln>
                            <a:noFill/>
                          </a:ln>
                          <a:solidFill>
                            <a:schemeClr val="tx1"/>
                          </a:solidFill>
                          <a:effectLst/>
                          <a:uFillTx/>
                          <a:latin typeface="+mn-lt"/>
                          <a:ea typeface="+mn-ea"/>
                          <a:cs typeface="+mn-cs"/>
                          <a:sym typeface="Helvetica Neue Light"/>
                        </a:rPr>
                        <a:t> </a:t>
                      </a:r>
                      <a:r>
                        <a:rPr lang="tr-TR" sz="2400" b="0" i="0" u="none" strike="noStrike" cap="none" spc="0" baseline="0" dirty="0" err="1">
                          <a:ln>
                            <a:noFill/>
                          </a:ln>
                          <a:solidFill>
                            <a:schemeClr val="tx1"/>
                          </a:solidFill>
                          <a:effectLst/>
                          <a:uFillTx/>
                          <a:latin typeface="+mn-lt"/>
                          <a:ea typeface="+mn-ea"/>
                          <a:cs typeface="+mn-cs"/>
                          <a:sym typeface="Helvetica Neue Light"/>
                        </a:rPr>
                        <a:t>explain</a:t>
                      </a:r>
                      <a:r>
                        <a:rPr lang="tr-TR" sz="2400" b="0" i="0" u="none" strike="noStrike" cap="none" spc="0" baseline="0" dirty="0">
                          <a:ln>
                            <a:noFill/>
                          </a:ln>
                          <a:solidFill>
                            <a:schemeClr val="tx1"/>
                          </a:solidFill>
                          <a:effectLst/>
                          <a:uFillTx/>
                          <a:latin typeface="+mn-lt"/>
                          <a:ea typeface="+mn-ea"/>
                          <a:cs typeface="+mn-cs"/>
                          <a:sym typeface="Helvetica Neue Light"/>
                        </a:rPr>
                        <a:t>, </a:t>
                      </a:r>
                      <a:r>
                        <a:rPr lang="tr-TR" sz="2400" b="0" i="0" u="none" strike="noStrike" cap="none" spc="0" baseline="0" dirty="0" err="1">
                          <a:ln>
                            <a:noFill/>
                          </a:ln>
                          <a:solidFill>
                            <a:schemeClr val="tx1"/>
                          </a:solidFill>
                          <a:effectLst/>
                          <a:uFillTx/>
                          <a:latin typeface="+mn-lt"/>
                          <a:ea typeface="+mn-ea"/>
                          <a:cs typeface="+mn-cs"/>
                          <a:sym typeface="Helvetica Neue Light"/>
                        </a:rPr>
                        <a:t>if</a:t>
                      </a:r>
                      <a:r>
                        <a:rPr lang="tr-TR" sz="2400" b="0" i="0" u="none" strike="noStrike" cap="none" spc="0" baseline="0" dirty="0">
                          <a:ln>
                            <a:noFill/>
                          </a:ln>
                          <a:solidFill>
                            <a:schemeClr val="tx1"/>
                          </a:solidFill>
                          <a:effectLst/>
                          <a:uFillTx/>
                          <a:latin typeface="+mn-lt"/>
                          <a:ea typeface="+mn-ea"/>
                          <a:cs typeface="+mn-cs"/>
                          <a:sym typeface="Helvetica Neue Light"/>
                        </a:rPr>
                        <a:t> </a:t>
                      </a:r>
                      <a:r>
                        <a:rPr lang="tr-TR" sz="2400" b="0" i="0" u="none" strike="noStrike" cap="none" spc="0" baseline="0" dirty="0" err="1">
                          <a:ln>
                            <a:noFill/>
                          </a:ln>
                          <a:solidFill>
                            <a:schemeClr val="tx1"/>
                          </a:solidFill>
                          <a:effectLst/>
                          <a:uFillTx/>
                          <a:latin typeface="+mn-lt"/>
                          <a:ea typeface="+mn-ea"/>
                          <a:cs typeface="+mn-cs"/>
                          <a:sym typeface="Helvetica Neue Light"/>
                        </a:rPr>
                        <a:t>development</a:t>
                      </a:r>
                      <a:r>
                        <a:rPr lang="tr-TR" sz="2400" b="0" i="0" u="none" strike="noStrike" cap="none" spc="0" baseline="0" dirty="0">
                          <a:ln>
                            <a:noFill/>
                          </a:ln>
                          <a:solidFill>
                            <a:schemeClr val="tx1"/>
                          </a:solidFill>
                          <a:effectLst/>
                          <a:uFillTx/>
                          <a:latin typeface="+mn-lt"/>
                          <a:ea typeface="+mn-ea"/>
                          <a:cs typeface="+mn-cs"/>
                          <a:sym typeface="Helvetica Neue Light"/>
                        </a:rPr>
                        <a:t> </a:t>
                      </a:r>
                      <a:r>
                        <a:rPr lang="tr-TR" sz="2400" b="0" i="0" u="none" strike="noStrike" cap="none" spc="0" baseline="0" dirty="0" err="1">
                          <a:ln>
                            <a:noFill/>
                          </a:ln>
                          <a:solidFill>
                            <a:schemeClr val="tx1"/>
                          </a:solidFill>
                          <a:effectLst/>
                          <a:uFillTx/>
                          <a:latin typeface="+mn-lt"/>
                          <a:ea typeface="+mn-ea"/>
                          <a:cs typeface="+mn-cs"/>
                          <a:sym typeface="Helvetica Neue Light"/>
                        </a:rPr>
                        <a:t>and</a:t>
                      </a:r>
                      <a:r>
                        <a:rPr lang="tr-TR" sz="2400" b="0" i="0" u="none" strike="noStrike" cap="none" spc="0" baseline="0" dirty="0">
                          <a:ln>
                            <a:noFill/>
                          </a:ln>
                          <a:solidFill>
                            <a:schemeClr val="tx1"/>
                          </a:solidFill>
                          <a:effectLst/>
                          <a:uFillTx/>
                          <a:latin typeface="+mn-lt"/>
                          <a:ea typeface="+mn-ea"/>
                          <a:cs typeface="+mn-cs"/>
                          <a:sym typeface="Helvetica Neue Light"/>
                        </a:rPr>
                        <a:t> </a:t>
                      </a:r>
                      <a:r>
                        <a:rPr lang="tr-TR" sz="2400" b="0" i="0" u="none" strike="noStrike" cap="none" spc="0" baseline="0" dirty="0" err="1">
                          <a:ln>
                            <a:noFill/>
                          </a:ln>
                          <a:solidFill>
                            <a:schemeClr val="tx1"/>
                          </a:solidFill>
                          <a:effectLst/>
                          <a:uFillTx/>
                          <a:latin typeface="+mn-lt"/>
                          <a:ea typeface="+mn-ea"/>
                          <a:cs typeface="+mn-cs"/>
                          <a:sym typeface="Helvetica Neue Light"/>
                        </a:rPr>
                        <a:t>configuration</a:t>
                      </a:r>
                      <a:endParaRPr lang="tr-TR" sz="2200" b="0" i="0" u="none" strike="noStrike" cap="none" spc="0" baseline="0" dirty="0">
                        <a:ln>
                          <a:noFill/>
                        </a:ln>
                        <a:solidFill>
                          <a:schemeClr val="tx1"/>
                        </a:solidFill>
                        <a:effectLst/>
                        <a:uFillTx/>
                        <a:latin typeface="+mn-lt"/>
                        <a:ea typeface="+mn-ea"/>
                        <a:cs typeface="+mn-cs"/>
                        <a:sym typeface="Helvetica Neue Light"/>
                      </a:endParaRPr>
                    </a:p>
                    <a:p>
                      <a:endParaRPr lang="tr-TR" dirty="0">
                        <a:effectLst/>
                      </a:endParaRPr>
                    </a:p>
                  </a:txBody>
                  <a:tcPr marL="19050" marR="19050" marT="19050" marB="19050" anchor="ctr"/>
                </a:tc>
                <a:tc>
                  <a:txBody>
                    <a:bodyPr/>
                    <a:lstStyle/>
                    <a:p>
                      <a:endParaRPr lang="tr-TR" dirty="0"/>
                    </a:p>
                    <a:p>
                      <a:endParaRPr lang="tr-TR" dirty="0"/>
                    </a:p>
                    <a:p>
                      <a:endParaRPr lang="tr-TR" dirty="0"/>
                    </a:p>
                    <a:p>
                      <a:r>
                        <a:rPr lang="tr-TR" dirty="0" err="1"/>
                        <a:t>Expected</a:t>
                      </a:r>
                      <a:r>
                        <a:rPr lang="tr-TR" dirty="0"/>
                        <a:t> Challenge</a:t>
                      </a:r>
                    </a:p>
                  </a:txBody>
                  <a:tcPr/>
                </a:tc>
                <a:extLst>
                  <a:ext uri="{0D108BD9-81ED-4DB2-BD59-A6C34878D82A}">
                    <a16:rowId xmlns:a16="http://schemas.microsoft.com/office/drawing/2014/main" val="551418014"/>
                  </a:ext>
                </a:extLst>
              </a:tr>
              <a:tr h="1029815">
                <a:tc>
                  <a:txBody>
                    <a:bodyPr/>
                    <a:lstStyle/>
                    <a:p>
                      <a:endParaRPr lang="tr-TR" dirty="0"/>
                    </a:p>
                    <a:p>
                      <a:r>
                        <a:rPr lang="tr-TR" dirty="0"/>
                        <a:t>Sound Sensor</a:t>
                      </a:r>
                    </a:p>
                  </a:txBody>
                  <a:tcPr/>
                </a:tc>
                <a:tc>
                  <a:txBody>
                    <a:bodyPr/>
                    <a:lstStyle/>
                    <a:p>
                      <a:endParaRPr lang="tr-TR" dirty="0"/>
                    </a:p>
                    <a:p>
                      <a:r>
                        <a:rPr lang="tr-TR" dirty="0"/>
                        <a:t>KY-038</a:t>
                      </a:r>
                    </a:p>
                  </a:txBody>
                  <a:tcPr/>
                </a:tc>
                <a:tc>
                  <a:txBody>
                    <a:bodyPr/>
                    <a:lstStyle/>
                    <a:p>
                      <a:endParaRPr lang="tr-TR" dirty="0"/>
                    </a:p>
                    <a:p>
                      <a:r>
                        <a:rPr lang="tr-TR" dirty="0"/>
                        <a:t>Integration</a:t>
                      </a:r>
                    </a:p>
                  </a:txBody>
                  <a:tcPr/>
                </a:tc>
                <a:tc>
                  <a:txBody>
                    <a:bodyPr/>
                    <a:lstStyle/>
                    <a:p>
                      <a:endParaRPr lang="tr-TR" dirty="0"/>
                    </a:p>
                    <a:p>
                      <a:r>
                        <a:rPr lang="tr-TR" dirty="0"/>
                        <a:t>Environment </a:t>
                      </a:r>
                      <a:r>
                        <a:rPr lang="tr-TR" dirty="0" err="1"/>
                        <a:t>sounds</a:t>
                      </a:r>
                      <a:r>
                        <a:rPr lang="tr-TR" dirty="0"/>
                        <a:t> </a:t>
                      </a:r>
                      <a:r>
                        <a:rPr lang="tr-TR" dirty="0" err="1"/>
                        <a:t>may</a:t>
                      </a:r>
                      <a:r>
                        <a:rPr lang="tr-TR" dirty="0"/>
                        <a:t> be </a:t>
                      </a:r>
                      <a:r>
                        <a:rPr lang="tr-TR" dirty="0" err="1"/>
                        <a:t>confusing</a:t>
                      </a:r>
                      <a:r>
                        <a:rPr lang="tr-TR" dirty="0"/>
                        <a:t>.</a:t>
                      </a:r>
                    </a:p>
                  </a:txBody>
                  <a:tcPr/>
                </a:tc>
                <a:extLst>
                  <a:ext uri="{0D108BD9-81ED-4DB2-BD59-A6C34878D82A}">
                    <a16:rowId xmlns:a16="http://schemas.microsoft.com/office/drawing/2014/main" val="664882695"/>
                  </a:ext>
                </a:extLst>
              </a:tr>
              <a:tr h="1029815">
                <a:tc>
                  <a:txBody>
                    <a:bodyPr/>
                    <a:lstStyle/>
                    <a:p>
                      <a:endParaRPr lang="tr-TR" dirty="0"/>
                    </a:p>
                    <a:p>
                      <a:r>
                        <a:rPr lang="tr-TR" dirty="0"/>
                        <a:t>PIR Motion Sensor</a:t>
                      </a:r>
                    </a:p>
                  </a:txBody>
                  <a:tcPr/>
                </a:tc>
                <a:tc>
                  <a:txBody>
                    <a:bodyPr/>
                    <a:lstStyle/>
                    <a:p>
                      <a:endParaRPr lang="tr-TR" dirty="0"/>
                    </a:p>
                    <a:p>
                      <a:r>
                        <a:rPr lang="tr-TR" dirty="0"/>
                        <a:t>HC-SR501</a:t>
                      </a:r>
                    </a:p>
                  </a:txBody>
                  <a:tcPr/>
                </a:tc>
                <a:tc>
                  <a:txBody>
                    <a:bodyPr/>
                    <a:lstStyle/>
                    <a:p>
                      <a:endParaRPr lang="tr-TR" dirty="0"/>
                    </a:p>
                    <a:p>
                      <a:r>
                        <a:rPr lang="tr-TR" dirty="0"/>
                        <a:t>Integration</a:t>
                      </a:r>
                    </a:p>
                  </a:txBody>
                  <a:tcPr/>
                </a:tc>
                <a:tc>
                  <a:txBody>
                    <a:bodyPr/>
                    <a:lstStyle/>
                    <a:p>
                      <a:endParaRPr lang="tr-TR" dirty="0"/>
                    </a:p>
                    <a:p>
                      <a:r>
                        <a:rPr lang="tr-TR" dirty="0"/>
                        <a:t>Environment </a:t>
                      </a:r>
                      <a:r>
                        <a:rPr lang="tr-TR" dirty="0" err="1"/>
                        <a:t>actions</a:t>
                      </a:r>
                      <a:r>
                        <a:rPr lang="tr-TR" dirty="0"/>
                        <a:t> </a:t>
                      </a:r>
                      <a:r>
                        <a:rPr lang="tr-TR" dirty="0" err="1"/>
                        <a:t>may</a:t>
                      </a:r>
                      <a:r>
                        <a:rPr lang="tr-TR" dirty="0"/>
                        <a:t> be </a:t>
                      </a:r>
                      <a:r>
                        <a:rPr lang="tr-TR" dirty="0" err="1"/>
                        <a:t>confusing</a:t>
                      </a:r>
                      <a:r>
                        <a:rPr lang="tr-TR" dirty="0"/>
                        <a:t>.</a:t>
                      </a:r>
                    </a:p>
                  </a:txBody>
                  <a:tcPr/>
                </a:tc>
                <a:extLst>
                  <a:ext uri="{0D108BD9-81ED-4DB2-BD59-A6C34878D82A}">
                    <a16:rowId xmlns:a16="http://schemas.microsoft.com/office/drawing/2014/main" val="2682761903"/>
                  </a:ext>
                </a:extLst>
              </a:tr>
              <a:tr h="1029815">
                <a:tc>
                  <a:txBody>
                    <a:bodyPr/>
                    <a:lstStyle/>
                    <a:p>
                      <a:endParaRPr lang="tr-TR" dirty="0"/>
                    </a:p>
                    <a:p>
                      <a:r>
                        <a:rPr lang="tr-TR" dirty="0"/>
                        <a:t>Wireless Connectivity</a:t>
                      </a:r>
                    </a:p>
                  </a:txBody>
                  <a:tcPr/>
                </a:tc>
                <a:tc>
                  <a:txBody>
                    <a:bodyPr/>
                    <a:lstStyle/>
                    <a:p>
                      <a:endParaRPr lang="tr-TR" dirty="0"/>
                    </a:p>
                    <a:p>
                      <a:r>
                        <a:rPr lang="tr-TR" dirty="0"/>
                        <a:t>WIFI</a:t>
                      </a:r>
                    </a:p>
                  </a:txBody>
                  <a:tcPr/>
                </a:tc>
                <a:tc>
                  <a:txBody>
                    <a:bodyPr/>
                    <a:lstStyle/>
                    <a:p>
                      <a:endParaRPr lang="tr-TR" dirty="0"/>
                    </a:p>
                    <a:p>
                      <a:r>
                        <a:rPr lang="tr-TR" dirty="0"/>
                        <a:t>Integration(on </a:t>
                      </a:r>
                      <a:r>
                        <a:rPr lang="tr-TR" dirty="0" err="1"/>
                        <a:t>Arduino</a:t>
                      </a:r>
                      <a:r>
                        <a:rPr lang="tr-TR" dirty="0"/>
                        <a:t> Yun)</a:t>
                      </a:r>
                    </a:p>
                  </a:txBody>
                  <a:tcPr/>
                </a:tc>
                <a:tc>
                  <a:txBody>
                    <a:bodyPr/>
                    <a:lstStyle/>
                    <a:p>
                      <a:endParaRPr lang="tr-TR" dirty="0"/>
                    </a:p>
                    <a:p>
                      <a:r>
                        <a:rPr lang="tr-TR" dirty="0" err="1"/>
                        <a:t>Poor</a:t>
                      </a:r>
                      <a:r>
                        <a:rPr lang="tr-TR" dirty="0"/>
                        <a:t> WIFI </a:t>
                      </a:r>
                      <a:r>
                        <a:rPr lang="tr-TR" dirty="0" err="1"/>
                        <a:t>connection</a:t>
                      </a:r>
                      <a:r>
                        <a:rPr lang="tr-TR" dirty="0"/>
                        <a:t> </a:t>
                      </a:r>
                      <a:r>
                        <a:rPr lang="tr-TR" dirty="0" err="1"/>
                        <a:t>may</a:t>
                      </a:r>
                      <a:r>
                        <a:rPr lang="tr-TR" dirty="0"/>
                        <a:t> </a:t>
                      </a:r>
                      <a:r>
                        <a:rPr lang="tr-TR" dirty="0" err="1"/>
                        <a:t>cause</a:t>
                      </a:r>
                      <a:r>
                        <a:rPr lang="tr-TR" dirty="0"/>
                        <a:t> data </a:t>
                      </a:r>
                      <a:r>
                        <a:rPr lang="tr-TR" dirty="0" err="1"/>
                        <a:t>loss</a:t>
                      </a:r>
                      <a:r>
                        <a:rPr lang="tr-TR" dirty="0"/>
                        <a:t>.</a:t>
                      </a:r>
                    </a:p>
                  </a:txBody>
                  <a:tcPr/>
                </a:tc>
                <a:extLst>
                  <a:ext uri="{0D108BD9-81ED-4DB2-BD59-A6C34878D82A}">
                    <a16:rowId xmlns:a16="http://schemas.microsoft.com/office/drawing/2014/main" val="746812800"/>
                  </a:ext>
                </a:extLst>
              </a:tr>
              <a:tr h="881203">
                <a:tc>
                  <a:txBody>
                    <a:bodyPr/>
                    <a:lstStyle/>
                    <a:p>
                      <a:endParaRPr lang="tr-TR" dirty="0"/>
                    </a:p>
                    <a:p>
                      <a:r>
                        <a:rPr lang="tr-TR" dirty="0"/>
                        <a:t>Embedded HW Platform</a:t>
                      </a:r>
                    </a:p>
                  </a:txBody>
                  <a:tcPr/>
                </a:tc>
                <a:tc>
                  <a:txBody>
                    <a:bodyPr/>
                    <a:lstStyle/>
                    <a:p>
                      <a:endParaRPr lang="tr-TR" dirty="0"/>
                    </a:p>
                    <a:p>
                      <a:r>
                        <a:rPr lang="tr-TR" dirty="0" err="1"/>
                        <a:t>Arduino</a:t>
                      </a:r>
                      <a:r>
                        <a:rPr lang="tr-TR" dirty="0"/>
                        <a:t> Yun</a:t>
                      </a:r>
                    </a:p>
                  </a:txBody>
                  <a:tcPr/>
                </a:tc>
                <a:tc>
                  <a:txBody>
                    <a:bodyPr/>
                    <a:lstStyle/>
                    <a:p>
                      <a:endParaRPr lang="tr-TR" dirty="0"/>
                    </a:p>
                    <a:p>
                      <a:r>
                        <a:rPr lang="tr-TR" dirty="0"/>
                        <a:t>Integration</a:t>
                      </a:r>
                    </a:p>
                  </a:txBody>
                  <a:tcPr/>
                </a:tc>
                <a:tc>
                  <a:txBody>
                    <a:bodyPr/>
                    <a:lstStyle/>
                    <a:p>
                      <a:endParaRPr lang="tr-TR" dirty="0"/>
                    </a:p>
                    <a:p>
                      <a:r>
                        <a:rPr lang="tr-TR" dirty="0" err="1"/>
                        <a:t>Low</a:t>
                      </a:r>
                      <a:r>
                        <a:rPr lang="tr-TR" dirty="0"/>
                        <a:t> </a:t>
                      </a:r>
                      <a:r>
                        <a:rPr lang="tr-TR" dirty="0" err="1"/>
                        <a:t>memory</a:t>
                      </a:r>
                      <a:r>
                        <a:rPr lang="tr-TR" dirty="0"/>
                        <a:t> </a:t>
                      </a:r>
                      <a:r>
                        <a:rPr lang="tr-TR" dirty="0" err="1"/>
                        <a:t>capacitance</a:t>
                      </a:r>
                      <a:endParaRPr lang="tr-TR" dirty="0"/>
                    </a:p>
                  </a:txBody>
                  <a:tcPr/>
                </a:tc>
                <a:extLst>
                  <a:ext uri="{0D108BD9-81ED-4DB2-BD59-A6C34878D82A}">
                    <a16:rowId xmlns:a16="http://schemas.microsoft.com/office/drawing/2014/main" val="402728773"/>
                  </a:ext>
                </a:extLst>
              </a:tr>
              <a:tr h="1659146">
                <a:tc>
                  <a:txBody>
                    <a:bodyPr/>
                    <a:lstStyle/>
                    <a:p>
                      <a:endParaRPr lang="tr-TR" dirty="0"/>
                    </a:p>
                    <a:p>
                      <a:r>
                        <a:rPr lang="tr-TR" dirty="0"/>
                        <a:t>Embedded HW </a:t>
                      </a:r>
                      <a:r>
                        <a:rPr lang="tr-TR" dirty="0" err="1"/>
                        <a:t>App</a:t>
                      </a:r>
                      <a:endParaRPr lang="tr-TR" dirty="0"/>
                    </a:p>
                  </a:txBody>
                  <a:tcPr/>
                </a:tc>
                <a:tc>
                  <a:txBody>
                    <a:bodyPr/>
                    <a:lstStyle/>
                    <a:p>
                      <a:endParaRPr lang="tr-TR" dirty="0"/>
                    </a:p>
                    <a:p>
                      <a:r>
                        <a:rPr lang="tr-TR" dirty="0" err="1"/>
                        <a:t>Arduino</a:t>
                      </a:r>
                      <a:r>
                        <a:rPr lang="tr-TR" dirty="0"/>
                        <a:t> </a:t>
                      </a:r>
                      <a:r>
                        <a:rPr lang="tr-TR" dirty="0" err="1"/>
                        <a:t>Ide</a:t>
                      </a:r>
                      <a:endParaRPr lang="tr-TR" dirty="0"/>
                    </a:p>
                  </a:txBody>
                  <a:tcPr/>
                </a:tc>
                <a:tc>
                  <a:txBody>
                    <a:bodyPr/>
                    <a:lstStyle/>
                    <a:p>
                      <a:endParaRPr lang="tr-TR" dirty="0"/>
                    </a:p>
                    <a:p>
                      <a:r>
                        <a:rPr lang="tr-TR" dirty="0"/>
                        <a:t>Development(</a:t>
                      </a:r>
                      <a:r>
                        <a:rPr lang="tr-TR" dirty="0" err="1"/>
                        <a:t>We</a:t>
                      </a:r>
                      <a:r>
                        <a:rPr lang="tr-TR" dirty="0"/>
                        <a:t> set </a:t>
                      </a:r>
                      <a:r>
                        <a:rPr lang="tr-TR" dirty="0" err="1"/>
                        <a:t>input</a:t>
                      </a:r>
                      <a:r>
                        <a:rPr lang="tr-TR" dirty="0"/>
                        <a:t> </a:t>
                      </a:r>
                      <a:r>
                        <a:rPr lang="tr-TR" dirty="0" err="1"/>
                        <a:t>and</a:t>
                      </a:r>
                      <a:r>
                        <a:rPr lang="tr-TR" dirty="0"/>
                        <a:t> </a:t>
                      </a:r>
                      <a:r>
                        <a:rPr lang="tr-TR" dirty="0" err="1"/>
                        <a:t>output</a:t>
                      </a:r>
                      <a:r>
                        <a:rPr lang="tr-TR" dirty="0"/>
                        <a:t> </a:t>
                      </a:r>
                      <a:r>
                        <a:rPr lang="tr-TR" dirty="0" err="1"/>
                        <a:t>pins</a:t>
                      </a:r>
                      <a:r>
                        <a:rPr lang="tr-TR" dirty="0"/>
                        <a:t>. </a:t>
                      </a:r>
                      <a:r>
                        <a:rPr lang="tr-TR" dirty="0" err="1"/>
                        <a:t>In</a:t>
                      </a:r>
                      <a:r>
                        <a:rPr lang="tr-TR" dirty="0"/>
                        <a:t> </a:t>
                      </a:r>
                      <a:r>
                        <a:rPr lang="tr-TR" dirty="0" err="1"/>
                        <a:t>addtition</a:t>
                      </a:r>
                      <a:r>
                        <a:rPr lang="tr-TR" dirty="0"/>
                        <a:t>, </a:t>
                      </a:r>
                      <a:r>
                        <a:rPr lang="tr-TR" dirty="0" err="1"/>
                        <a:t>we</a:t>
                      </a:r>
                      <a:r>
                        <a:rPr lang="tr-TR" dirty="0"/>
                        <a:t> </a:t>
                      </a:r>
                      <a:r>
                        <a:rPr lang="tr-TR" dirty="0" err="1"/>
                        <a:t>wrote</a:t>
                      </a:r>
                      <a:r>
                        <a:rPr lang="tr-TR" dirty="0"/>
                        <a:t> </a:t>
                      </a:r>
                      <a:r>
                        <a:rPr lang="tr-TR" dirty="0" err="1"/>
                        <a:t>some</a:t>
                      </a:r>
                      <a:r>
                        <a:rPr lang="tr-TR" dirty="0"/>
                        <a:t> </a:t>
                      </a:r>
                      <a:r>
                        <a:rPr lang="tr-TR" dirty="0" err="1"/>
                        <a:t>functions</a:t>
                      </a:r>
                      <a:r>
                        <a:rPr lang="tr-TR" dirty="0"/>
                        <a:t> </a:t>
                      </a:r>
                      <a:r>
                        <a:rPr lang="tr-TR" dirty="0" err="1"/>
                        <a:t>to</a:t>
                      </a:r>
                      <a:r>
                        <a:rPr lang="tr-TR" dirty="0"/>
                        <a:t> </a:t>
                      </a:r>
                      <a:r>
                        <a:rPr lang="tr-TR" dirty="0" err="1"/>
                        <a:t>handle</a:t>
                      </a:r>
                      <a:r>
                        <a:rPr lang="tr-TR" dirty="0"/>
                        <a:t> data </a:t>
                      </a:r>
                      <a:r>
                        <a:rPr lang="tr-TR" dirty="0" err="1"/>
                        <a:t>stream</a:t>
                      </a:r>
                      <a:r>
                        <a:rPr lang="tr-TR" dirty="0"/>
                        <a:t>.)</a:t>
                      </a:r>
                    </a:p>
                  </a:txBody>
                  <a:tcPr/>
                </a:tc>
                <a:tc>
                  <a:txBody>
                    <a:bodyPr/>
                    <a:lstStyle/>
                    <a:p>
                      <a:endParaRPr lang="tr-TR" dirty="0"/>
                    </a:p>
                    <a:p>
                      <a:endParaRPr lang="tr-TR" dirty="0"/>
                    </a:p>
                    <a:p>
                      <a:r>
                        <a:rPr lang="tr-TR" dirty="0" err="1"/>
                        <a:t>Insufficient</a:t>
                      </a:r>
                      <a:r>
                        <a:rPr lang="tr-TR" dirty="0"/>
                        <a:t> </a:t>
                      </a:r>
                      <a:r>
                        <a:rPr lang="tr-TR" dirty="0" err="1"/>
                        <a:t>error</a:t>
                      </a:r>
                      <a:r>
                        <a:rPr lang="tr-TR" dirty="0"/>
                        <a:t> </a:t>
                      </a:r>
                      <a:r>
                        <a:rPr lang="tr-TR" dirty="0" err="1"/>
                        <a:t>description</a:t>
                      </a:r>
                      <a:endParaRPr lang="tr-TR" dirty="0"/>
                    </a:p>
                    <a:p>
                      <a:r>
                        <a:rPr lang="tr-TR" dirty="0" err="1"/>
                        <a:t>and</a:t>
                      </a:r>
                      <a:r>
                        <a:rPr lang="tr-TR" dirty="0"/>
                        <a:t> </a:t>
                      </a:r>
                      <a:r>
                        <a:rPr lang="tr-TR" dirty="0" err="1"/>
                        <a:t>lack</a:t>
                      </a:r>
                      <a:r>
                        <a:rPr lang="tr-TR" dirty="0"/>
                        <a:t> of </a:t>
                      </a:r>
                      <a:r>
                        <a:rPr lang="tr-TR" dirty="0" err="1"/>
                        <a:t>coding</a:t>
                      </a:r>
                      <a:r>
                        <a:rPr lang="tr-TR" dirty="0"/>
                        <a:t> </a:t>
                      </a:r>
                      <a:r>
                        <a:rPr lang="tr-TR" dirty="0" err="1"/>
                        <a:t>shortcuts</a:t>
                      </a:r>
                      <a:r>
                        <a:rPr lang="tr-TR" dirty="0"/>
                        <a:t>.</a:t>
                      </a:r>
                    </a:p>
                  </a:txBody>
                  <a:tcPr/>
                </a:tc>
                <a:extLst>
                  <a:ext uri="{0D108BD9-81ED-4DB2-BD59-A6C34878D82A}">
                    <a16:rowId xmlns:a16="http://schemas.microsoft.com/office/drawing/2014/main" val="1939770736"/>
                  </a:ext>
                </a:extLst>
              </a:tr>
              <a:tr h="1029815">
                <a:tc>
                  <a:txBody>
                    <a:bodyPr/>
                    <a:lstStyle/>
                    <a:p>
                      <a:endParaRPr lang="tr-TR" dirty="0"/>
                    </a:p>
                    <a:p>
                      <a:r>
                        <a:rPr lang="tr-TR" dirty="0" err="1"/>
                        <a:t>Cloud</a:t>
                      </a:r>
                      <a:r>
                        <a:rPr lang="tr-TR" dirty="0"/>
                        <a:t> Platform</a:t>
                      </a:r>
                    </a:p>
                  </a:txBody>
                  <a:tcPr/>
                </a:tc>
                <a:tc>
                  <a:txBody>
                    <a:bodyPr/>
                    <a:lstStyle/>
                    <a:p>
                      <a:endParaRPr lang="tr-TR" dirty="0"/>
                    </a:p>
                    <a:p>
                      <a:r>
                        <a:rPr lang="tr-TR" dirty="0" err="1"/>
                        <a:t>Digital</a:t>
                      </a:r>
                      <a:r>
                        <a:rPr lang="tr-TR" dirty="0"/>
                        <a:t> Ocean</a:t>
                      </a:r>
                    </a:p>
                  </a:txBody>
                  <a:tcPr/>
                </a:tc>
                <a:tc>
                  <a:txBody>
                    <a:bodyPr/>
                    <a:lstStyle/>
                    <a:p>
                      <a:endParaRPr lang="tr-TR" dirty="0"/>
                    </a:p>
                    <a:p>
                      <a:r>
                        <a:rPr lang="tr-TR" dirty="0"/>
                        <a:t>Integration</a:t>
                      </a:r>
                    </a:p>
                  </a:txBody>
                  <a:tcPr/>
                </a:tc>
                <a:tc>
                  <a:txBody>
                    <a:bodyPr/>
                    <a:lstStyle/>
                    <a:p>
                      <a:endParaRPr lang="tr-TR" dirty="0"/>
                    </a:p>
                    <a:p>
                      <a:r>
                        <a:rPr lang="tr-TR" dirty="0" err="1"/>
                        <a:t>Potential</a:t>
                      </a:r>
                      <a:r>
                        <a:rPr lang="tr-TR" dirty="0"/>
                        <a:t> </a:t>
                      </a:r>
                      <a:r>
                        <a:rPr lang="tr-TR" dirty="0" err="1"/>
                        <a:t>cloud</a:t>
                      </a:r>
                      <a:r>
                        <a:rPr lang="tr-TR" dirty="0"/>
                        <a:t> service </a:t>
                      </a:r>
                      <a:r>
                        <a:rPr lang="tr-TR" dirty="0" err="1"/>
                        <a:t>problems</a:t>
                      </a:r>
                      <a:endParaRPr lang="tr-TR" dirty="0"/>
                    </a:p>
                  </a:txBody>
                  <a:tcPr/>
                </a:tc>
                <a:extLst>
                  <a:ext uri="{0D108BD9-81ED-4DB2-BD59-A6C34878D82A}">
                    <a16:rowId xmlns:a16="http://schemas.microsoft.com/office/drawing/2014/main" val="3949864709"/>
                  </a:ext>
                </a:extLst>
              </a:tr>
              <a:tr h="881203">
                <a:tc>
                  <a:txBody>
                    <a:bodyPr/>
                    <a:lstStyle/>
                    <a:p>
                      <a:endParaRPr lang="tr-TR" dirty="0"/>
                    </a:p>
                    <a:p>
                      <a:r>
                        <a:rPr lang="tr-TR" dirty="0" err="1"/>
                        <a:t>Cloud</a:t>
                      </a:r>
                      <a:r>
                        <a:rPr lang="tr-TR" dirty="0"/>
                        <a:t> </a:t>
                      </a:r>
                      <a:r>
                        <a:rPr lang="tr-TR" dirty="0" err="1"/>
                        <a:t>App</a:t>
                      </a:r>
                      <a:r>
                        <a:rPr lang="tr-TR" dirty="0"/>
                        <a:t> SW</a:t>
                      </a:r>
                    </a:p>
                  </a:txBody>
                  <a:tcPr/>
                </a:tc>
                <a:tc>
                  <a:txBody>
                    <a:bodyPr/>
                    <a:lstStyle/>
                    <a:p>
                      <a:endParaRPr lang="tr-TR" dirty="0"/>
                    </a:p>
                    <a:p>
                      <a:r>
                        <a:rPr lang="tr-TR" dirty="0" err="1"/>
                        <a:t>Node.JS</a:t>
                      </a:r>
                      <a:endParaRPr lang="tr-TR" dirty="0"/>
                    </a:p>
                  </a:txBody>
                  <a:tcPr/>
                </a:tc>
                <a:tc>
                  <a:txBody>
                    <a:bodyPr/>
                    <a:lstStyle/>
                    <a:p>
                      <a:endParaRPr lang="tr-TR" dirty="0"/>
                    </a:p>
                    <a:p>
                      <a:r>
                        <a:rPr lang="tr-TR" dirty="0"/>
                        <a:t>Development(</a:t>
                      </a:r>
                      <a:r>
                        <a:rPr lang="tr-TR" dirty="0" err="1"/>
                        <a:t>We</a:t>
                      </a:r>
                      <a:r>
                        <a:rPr lang="tr-TR" dirty="0"/>
                        <a:t> </a:t>
                      </a:r>
                      <a:r>
                        <a:rPr lang="tr-TR" dirty="0" err="1"/>
                        <a:t>implemented</a:t>
                      </a:r>
                      <a:r>
                        <a:rPr lang="tr-TR" dirty="0"/>
                        <a:t> </a:t>
                      </a:r>
                      <a:r>
                        <a:rPr lang="tr-TR" dirty="0" err="1"/>
                        <a:t>backend</a:t>
                      </a:r>
                      <a:r>
                        <a:rPr lang="tr-TR" dirty="0"/>
                        <a:t> </a:t>
                      </a:r>
                      <a:r>
                        <a:rPr lang="tr-TR" dirty="0" err="1"/>
                        <a:t>side</a:t>
                      </a:r>
                      <a:r>
                        <a:rPr lang="tr-TR" dirty="0"/>
                        <a:t> of </a:t>
                      </a:r>
                      <a:r>
                        <a:rPr lang="tr-TR" dirty="0" err="1"/>
                        <a:t>Cloud</a:t>
                      </a:r>
                      <a:r>
                        <a:rPr lang="tr-TR" dirty="0"/>
                        <a:t> </a:t>
                      </a:r>
                      <a:r>
                        <a:rPr lang="tr-TR" dirty="0" err="1"/>
                        <a:t>with</a:t>
                      </a:r>
                      <a:r>
                        <a:rPr lang="tr-TR" dirty="0"/>
                        <a:t> </a:t>
                      </a:r>
                      <a:r>
                        <a:rPr lang="tr-TR" dirty="0" err="1"/>
                        <a:t>Node.JS</a:t>
                      </a:r>
                      <a:r>
                        <a:rPr lang="tr-TR" dirty="0"/>
                        <a:t>)</a:t>
                      </a:r>
                    </a:p>
                  </a:txBody>
                  <a:tcPr/>
                </a:tc>
                <a:tc>
                  <a:txBody>
                    <a:bodyPr/>
                    <a:lstStyle/>
                    <a:p>
                      <a:endParaRPr lang="tr-TR" dirty="0"/>
                    </a:p>
                    <a:p>
                      <a:r>
                        <a:rPr lang="tr-TR" dirty="0" err="1"/>
                        <a:t>Understanding</a:t>
                      </a:r>
                      <a:r>
                        <a:rPr lang="tr-TR" dirty="0"/>
                        <a:t> </a:t>
                      </a:r>
                      <a:r>
                        <a:rPr lang="tr-TR" dirty="0" err="1"/>
                        <a:t>backend</a:t>
                      </a:r>
                      <a:r>
                        <a:rPr lang="tr-TR" dirty="0"/>
                        <a:t> </a:t>
                      </a:r>
                      <a:r>
                        <a:rPr lang="tr-TR" dirty="0" err="1"/>
                        <a:t>architecture</a:t>
                      </a:r>
                      <a:r>
                        <a:rPr lang="tr-TR" dirty="0"/>
                        <a:t> </a:t>
                      </a:r>
                      <a:r>
                        <a:rPr lang="tr-TR" dirty="0" err="1"/>
                        <a:t>may</a:t>
                      </a:r>
                      <a:r>
                        <a:rPr lang="tr-TR" dirty="0"/>
                        <a:t> be </a:t>
                      </a:r>
                      <a:r>
                        <a:rPr lang="tr-TR" dirty="0" err="1"/>
                        <a:t>challenging</a:t>
                      </a:r>
                      <a:r>
                        <a:rPr lang="tr-TR" dirty="0"/>
                        <a:t>.</a:t>
                      </a:r>
                    </a:p>
                  </a:txBody>
                  <a:tcPr/>
                </a:tc>
                <a:extLst>
                  <a:ext uri="{0D108BD9-81ED-4DB2-BD59-A6C34878D82A}">
                    <a16:rowId xmlns:a16="http://schemas.microsoft.com/office/drawing/2014/main" val="2480874329"/>
                  </a:ext>
                </a:extLst>
              </a:tr>
              <a:tr h="132886">
                <a:tc>
                  <a:txBody>
                    <a:bodyPr/>
                    <a:lstStyle/>
                    <a:p>
                      <a:r>
                        <a:rPr lang="tr-TR" dirty="0"/>
                        <a:t>Web Client SW</a:t>
                      </a:r>
                    </a:p>
                  </a:txBody>
                  <a:tcPr/>
                </a:tc>
                <a:tc>
                  <a:txBody>
                    <a:bodyPr/>
                    <a:lstStyle/>
                    <a:p>
                      <a:r>
                        <a:rPr lang="tr-TR" dirty="0" err="1"/>
                        <a:t>Material</a:t>
                      </a:r>
                      <a:r>
                        <a:rPr lang="tr-TR" dirty="0"/>
                        <a:t> Dashboard </a:t>
                      </a:r>
                      <a:r>
                        <a:rPr lang="tr-TR" dirty="0" err="1"/>
                        <a:t>with</a:t>
                      </a:r>
                      <a:r>
                        <a:rPr lang="tr-TR" dirty="0"/>
                        <a:t> </a:t>
                      </a:r>
                      <a:r>
                        <a:rPr lang="tr-TR" dirty="0" err="1"/>
                        <a:t>Javascript</a:t>
                      </a:r>
                      <a:r>
                        <a:rPr lang="tr-TR" dirty="0"/>
                        <a:t> </a:t>
                      </a:r>
                      <a:r>
                        <a:rPr lang="tr-TR" dirty="0" err="1"/>
                        <a:t>and</a:t>
                      </a:r>
                      <a:r>
                        <a:rPr lang="tr-TR" dirty="0"/>
                        <a:t> HTML</a:t>
                      </a:r>
                    </a:p>
                  </a:txBody>
                  <a:tcPr/>
                </a:tc>
                <a:tc>
                  <a:txBody>
                    <a:bodyPr/>
                    <a:lstStyle/>
                    <a:p>
                      <a:r>
                        <a:rPr lang="tr-TR" dirty="0"/>
                        <a:t>Development(</a:t>
                      </a:r>
                      <a:r>
                        <a:rPr lang="tr-TR" dirty="0" err="1"/>
                        <a:t>We</a:t>
                      </a:r>
                      <a:r>
                        <a:rPr lang="tr-TR" dirty="0"/>
                        <a:t> </a:t>
                      </a:r>
                      <a:r>
                        <a:rPr lang="tr-TR" dirty="0" err="1"/>
                        <a:t>used</a:t>
                      </a:r>
                      <a:r>
                        <a:rPr lang="tr-TR" dirty="0"/>
                        <a:t> </a:t>
                      </a:r>
                      <a:r>
                        <a:rPr lang="tr-TR" dirty="0" err="1"/>
                        <a:t>Material</a:t>
                      </a:r>
                      <a:r>
                        <a:rPr lang="tr-TR" dirty="0"/>
                        <a:t> Dashboard </a:t>
                      </a:r>
                      <a:r>
                        <a:rPr lang="tr-TR" dirty="0" err="1"/>
                        <a:t>and</a:t>
                      </a:r>
                      <a:r>
                        <a:rPr lang="tr-TR" dirty="0"/>
                        <a:t> </a:t>
                      </a:r>
                      <a:r>
                        <a:rPr lang="tr-TR" dirty="0" err="1"/>
                        <a:t>Bootstrap</a:t>
                      </a:r>
                      <a:r>
                        <a:rPr lang="tr-TR" dirty="0"/>
                        <a:t> Library)</a:t>
                      </a:r>
                    </a:p>
                  </a:txBody>
                  <a:tcPr/>
                </a:tc>
                <a:tc>
                  <a:txBody>
                    <a:bodyPr/>
                    <a:lstStyle/>
                    <a:p>
                      <a:r>
                        <a:rPr lang="tr-TR" dirty="0" err="1"/>
                        <a:t>Improvement</a:t>
                      </a:r>
                      <a:r>
                        <a:rPr lang="tr-TR" dirty="0"/>
                        <a:t> of UI </a:t>
                      </a:r>
                      <a:r>
                        <a:rPr lang="tr-TR" dirty="0" err="1"/>
                        <a:t>features</a:t>
                      </a:r>
                      <a:r>
                        <a:rPr lang="tr-TR" dirty="0"/>
                        <a:t> </a:t>
                      </a:r>
                      <a:r>
                        <a:rPr lang="tr-TR" dirty="0" err="1"/>
                        <a:t>may</a:t>
                      </a:r>
                      <a:r>
                        <a:rPr lang="tr-TR" dirty="0"/>
                        <a:t> be </a:t>
                      </a:r>
                      <a:r>
                        <a:rPr lang="tr-TR" dirty="0" err="1"/>
                        <a:t>challenging</a:t>
                      </a:r>
                      <a:r>
                        <a:rPr lang="tr-TR" dirty="0"/>
                        <a:t>.</a:t>
                      </a:r>
                    </a:p>
                  </a:txBody>
                  <a:tcPr/>
                </a:tc>
                <a:extLst>
                  <a:ext uri="{0D108BD9-81ED-4DB2-BD59-A6C34878D82A}">
                    <a16:rowId xmlns:a16="http://schemas.microsoft.com/office/drawing/2014/main" val="282693747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arents who are working spends too much time on monitoring their babies. This leads decrease in quality of their work and anxiety."/>
          <p:cNvSpPr txBox="1"/>
          <p:nvPr/>
        </p:nvSpPr>
        <p:spPr>
          <a:xfrm>
            <a:off x="5330145" y="5457881"/>
            <a:ext cx="15010952" cy="2991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3700" b="0">
                <a:solidFill>
                  <a:srgbClr val="929292"/>
                </a:solidFill>
                <a:latin typeface="Montserrat Light"/>
                <a:ea typeface="Montserrat Light"/>
                <a:cs typeface="Montserrat Light"/>
                <a:sym typeface="Montserrat Light"/>
              </a:defRPr>
            </a:lvl1pPr>
          </a:lstStyle>
          <a:p>
            <a:pPr marL="571500" indent="-571500" algn="l">
              <a:buFont typeface="Arial" panose="020B0604020202020204" pitchFamily="34" charset="0"/>
              <a:buChar char="•"/>
            </a:pPr>
            <a:r>
              <a:rPr lang="tr-TR" dirty="0"/>
              <a:t>Sensor </a:t>
            </a:r>
            <a:r>
              <a:rPr lang="tr-TR" dirty="0" err="1"/>
              <a:t>sentivities</a:t>
            </a:r>
            <a:r>
              <a:rPr lang="tr-TR" dirty="0"/>
              <a:t> </a:t>
            </a:r>
            <a:r>
              <a:rPr lang="tr-TR" dirty="0" err="1"/>
              <a:t>were</a:t>
            </a:r>
            <a:r>
              <a:rPr lang="tr-TR" dirty="0"/>
              <a:t> hard </a:t>
            </a:r>
            <a:r>
              <a:rPr lang="tr-TR" dirty="0" err="1"/>
              <a:t>to</a:t>
            </a:r>
            <a:r>
              <a:rPr lang="tr-TR" dirty="0"/>
              <a:t> </a:t>
            </a:r>
            <a:r>
              <a:rPr lang="tr-TR" dirty="0" err="1"/>
              <a:t>configure</a:t>
            </a:r>
            <a:r>
              <a:rPr lang="tr-TR" dirty="0"/>
              <a:t> </a:t>
            </a:r>
            <a:r>
              <a:rPr lang="tr-TR" dirty="0" err="1"/>
              <a:t>to</a:t>
            </a:r>
            <a:r>
              <a:rPr lang="tr-TR" dirty="0"/>
              <a:t> </a:t>
            </a:r>
            <a:r>
              <a:rPr lang="tr-TR" dirty="0" err="1"/>
              <a:t>make</a:t>
            </a:r>
            <a:r>
              <a:rPr lang="tr-TR" dirty="0"/>
              <a:t> data </a:t>
            </a:r>
            <a:r>
              <a:rPr lang="tr-TR" dirty="0" err="1"/>
              <a:t>stream</a:t>
            </a:r>
            <a:r>
              <a:rPr lang="tr-TR" dirty="0"/>
              <a:t> </a:t>
            </a:r>
            <a:r>
              <a:rPr lang="tr-TR" dirty="0" err="1"/>
              <a:t>efficient</a:t>
            </a:r>
            <a:r>
              <a:rPr lang="tr-TR" dirty="0"/>
              <a:t>.</a:t>
            </a:r>
          </a:p>
          <a:p>
            <a:pPr marL="571500" indent="-571500" algn="l">
              <a:buFont typeface="Arial" panose="020B0604020202020204" pitchFamily="34" charset="0"/>
              <a:buChar char="•"/>
            </a:pPr>
            <a:endParaRPr lang="tr-TR" dirty="0"/>
          </a:p>
          <a:p>
            <a:pPr marL="571500" indent="-571500" algn="l">
              <a:buFont typeface="Arial" panose="020B0604020202020204" pitchFamily="34" charset="0"/>
              <a:buChar char="•"/>
            </a:pPr>
            <a:r>
              <a:rPr lang="tr-TR" dirty="0"/>
              <a:t>Embedded </a:t>
            </a:r>
            <a:r>
              <a:rPr lang="tr-TR" dirty="0" err="1"/>
              <a:t>Arduino</a:t>
            </a:r>
            <a:r>
              <a:rPr lang="tr-TR" dirty="0"/>
              <a:t> Yun </a:t>
            </a:r>
            <a:r>
              <a:rPr lang="tr-TR" dirty="0" err="1"/>
              <a:t>component</a:t>
            </a:r>
            <a:r>
              <a:rPr lang="tr-TR" dirty="0"/>
              <a:t> </a:t>
            </a:r>
            <a:r>
              <a:rPr lang="tr-TR" dirty="0" err="1"/>
              <a:t>sometimes</a:t>
            </a:r>
            <a:r>
              <a:rPr lang="tr-TR" dirty="0"/>
              <a:t> </a:t>
            </a:r>
            <a:r>
              <a:rPr lang="tr-TR" dirty="0" err="1"/>
              <a:t>lost</a:t>
            </a:r>
            <a:r>
              <a:rPr lang="tr-TR" dirty="0"/>
              <a:t>  WIFI </a:t>
            </a:r>
            <a:r>
              <a:rPr lang="tr-TR" dirty="0" err="1"/>
              <a:t>connection</a:t>
            </a:r>
            <a:r>
              <a:rPr lang="tr-TR" dirty="0"/>
              <a:t>.</a:t>
            </a:r>
          </a:p>
          <a:p>
            <a:pPr marL="571500" indent="-571500" algn="l">
              <a:buFont typeface="Arial" panose="020B0604020202020204" pitchFamily="34" charset="0"/>
              <a:buChar char="•"/>
            </a:pPr>
            <a:endParaRPr lang="tr-TR" dirty="0"/>
          </a:p>
          <a:p>
            <a:pPr marL="571500" indent="-571500" algn="l">
              <a:buFont typeface="Arial" panose="020B0604020202020204" pitchFamily="34" charset="0"/>
              <a:buChar char="•"/>
            </a:pPr>
            <a:r>
              <a:rPr lang="tr-TR" dirty="0" err="1"/>
              <a:t>Specifying</a:t>
            </a:r>
            <a:r>
              <a:rPr lang="tr-TR" dirty="0"/>
              <a:t> a </a:t>
            </a:r>
            <a:r>
              <a:rPr lang="tr-TR" dirty="0" err="1"/>
              <a:t>predefined</a:t>
            </a:r>
            <a:r>
              <a:rPr lang="tr-TR" dirty="0"/>
              <a:t> </a:t>
            </a:r>
            <a:r>
              <a:rPr lang="tr-TR" dirty="0" err="1"/>
              <a:t>sound</a:t>
            </a:r>
            <a:r>
              <a:rPr lang="tr-TR" dirty="0"/>
              <a:t> </a:t>
            </a:r>
            <a:r>
              <a:rPr lang="tr-TR" dirty="0" err="1"/>
              <a:t>threshold</a:t>
            </a:r>
            <a:r>
              <a:rPr lang="tr-TR" dirty="0"/>
              <a:t> </a:t>
            </a:r>
            <a:r>
              <a:rPr lang="tr-TR" dirty="0" err="1"/>
              <a:t>was</a:t>
            </a:r>
            <a:r>
              <a:rPr lang="tr-TR" dirty="0"/>
              <a:t> hard in a </a:t>
            </a:r>
            <a:r>
              <a:rPr lang="tr-TR" dirty="0" err="1"/>
              <a:t>noisy</a:t>
            </a:r>
            <a:r>
              <a:rPr lang="tr-TR" dirty="0"/>
              <a:t> </a:t>
            </a:r>
            <a:r>
              <a:rPr lang="tr-TR" dirty="0" err="1"/>
              <a:t>environment</a:t>
            </a:r>
            <a:r>
              <a:rPr lang="tr-TR" dirty="0"/>
              <a:t>.  </a:t>
            </a:r>
          </a:p>
        </p:txBody>
      </p:sp>
      <p:sp>
        <p:nvSpPr>
          <p:cNvPr id="137" name="What is the problem?"/>
          <p:cNvSpPr txBox="1"/>
          <p:nvPr/>
        </p:nvSpPr>
        <p:spPr>
          <a:xfrm>
            <a:off x="8503352" y="3821893"/>
            <a:ext cx="8755948" cy="20217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lvl1pPr algn="l">
              <a:defRPr sz="6100" b="0">
                <a:latin typeface="Montserrat SemiBold"/>
                <a:ea typeface="Montserrat SemiBold"/>
                <a:cs typeface="Montserrat SemiBold"/>
                <a:sym typeface="Montserrat SemiBold"/>
              </a:defRPr>
            </a:lvl1pPr>
          </a:lstStyle>
          <a:p>
            <a:r>
              <a:rPr lang="tr-TR" dirty="0"/>
              <a:t>			</a:t>
            </a:r>
            <a:r>
              <a:rPr lang="tr-TR" dirty="0" err="1">
                <a:solidFill>
                  <a:schemeClr val="accent1"/>
                </a:solidFill>
              </a:rPr>
              <a:t>Chall</a:t>
            </a:r>
            <a:r>
              <a:rPr lang="tr-TR" dirty="0" err="1">
                <a:solidFill>
                  <a:schemeClr val="accent6"/>
                </a:solidFill>
              </a:rPr>
              <a:t>enges</a:t>
            </a:r>
            <a:endParaRPr lang="tr-TR" dirty="0">
              <a:solidFill>
                <a:schemeClr val="accent6"/>
              </a:solidFill>
            </a:endParaRPr>
          </a:p>
          <a:p>
            <a:endParaRPr dirty="0"/>
          </a:p>
        </p:txBody>
      </p:sp>
      <p:pic>
        <p:nvPicPr>
          <p:cNvPr id="138" name="Image" descr="Image"/>
          <p:cNvPicPr>
            <a:picLocks noChangeAspect="1"/>
          </p:cNvPicPr>
          <p:nvPr/>
        </p:nvPicPr>
        <p:blipFill>
          <a:blip r:embed="rId2">
            <a:extLst/>
          </a:blip>
          <a:stretch>
            <a:fillRect/>
          </a:stretch>
        </p:blipFill>
        <p:spPr>
          <a:xfrm rot="5879672">
            <a:off x="-4890838" y="5897014"/>
            <a:ext cx="12823081" cy="13730500"/>
          </a:xfrm>
          <a:prstGeom prst="rect">
            <a:avLst/>
          </a:prstGeom>
          <a:ln w="12700">
            <a:miter lim="400000"/>
          </a:ln>
        </p:spPr>
      </p:pic>
      <p:sp>
        <p:nvSpPr>
          <p:cNvPr id="139" name="Shape"/>
          <p:cNvSpPr/>
          <p:nvPr/>
        </p:nvSpPr>
        <p:spPr>
          <a:xfrm rot="20612256">
            <a:off x="14485770" y="-6330220"/>
            <a:ext cx="13851715" cy="13649702"/>
          </a:xfrm>
          <a:custGeom>
            <a:avLst/>
            <a:gdLst/>
            <a:ahLst/>
            <a:cxnLst>
              <a:cxn ang="0">
                <a:pos x="wd2" y="hd2"/>
              </a:cxn>
              <a:cxn ang="5400000">
                <a:pos x="wd2" y="hd2"/>
              </a:cxn>
              <a:cxn ang="10800000">
                <a:pos x="wd2" y="hd2"/>
              </a:cxn>
              <a:cxn ang="16200000">
                <a:pos x="wd2" y="hd2"/>
              </a:cxn>
            </a:cxnLst>
            <a:rect l="0" t="0" r="r" b="b"/>
            <a:pathLst>
              <a:path w="17300" h="17940" extrusionOk="0">
                <a:moveTo>
                  <a:pt x="710" y="8136"/>
                </a:moveTo>
                <a:cubicBezTo>
                  <a:pt x="1733" y="9728"/>
                  <a:pt x="3696" y="10189"/>
                  <a:pt x="5053" y="11446"/>
                </a:cubicBezTo>
                <a:cubicBezTo>
                  <a:pt x="6996" y="13245"/>
                  <a:pt x="7547" y="16505"/>
                  <a:pt x="10020" y="17518"/>
                </a:cubicBezTo>
                <a:cubicBezTo>
                  <a:pt x="17043" y="20397"/>
                  <a:pt x="20591" y="7674"/>
                  <a:pt x="13204" y="6102"/>
                </a:cubicBezTo>
                <a:cubicBezTo>
                  <a:pt x="12405" y="1487"/>
                  <a:pt x="7792" y="-1203"/>
                  <a:pt x="3649" y="530"/>
                </a:cubicBezTo>
                <a:cubicBezTo>
                  <a:pt x="554" y="1825"/>
                  <a:pt x="-1009" y="5459"/>
                  <a:pt x="710" y="8136"/>
                </a:cubicBezTo>
                <a:close/>
              </a:path>
            </a:pathLst>
          </a:custGeom>
          <a:solidFill>
            <a:schemeClr val="accent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7" name="Watching Over…">
            <a:extLst>
              <a:ext uri="{FF2B5EF4-FFF2-40B4-BE49-F238E27FC236}">
                <a16:creationId xmlns:a16="http://schemas.microsoft.com/office/drawing/2014/main" id="{99D55575-ECC2-0440-9EDD-40166B0A584E}"/>
              </a:ext>
            </a:extLst>
          </p:cNvPr>
          <p:cNvSpPr txBox="1"/>
          <p:nvPr/>
        </p:nvSpPr>
        <p:spPr>
          <a:xfrm>
            <a:off x="11463294" y="12678328"/>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Umut Barış Öztunç | Umut Baran Zorlu | Mehmet Çalım"/>
          <p:cNvSpPr txBox="1"/>
          <p:nvPr/>
        </p:nvSpPr>
        <p:spPr>
          <a:xfrm>
            <a:off x="6582479" y="19758025"/>
            <a:ext cx="11576229"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latin typeface="Montserrat SemiBold"/>
                <a:ea typeface="Montserrat SemiBold"/>
                <a:cs typeface="Montserrat SemiBold"/>
                <a:sym typeface="Montserrat SemiBold"/>
              </a:defRPr>
            </a:lvl1pPr>
          </a:lstStyle>
          <a:p>
            <a:r>
              <a:t>Umut Barış Öztunç | Umut Baran Zorlu | Mehmet Çalım</a:t>
            </a:r>
          </a:p>
        </p:txBody>
      </p:sp>
      <p:sp>
        <p:nvSpPr>
          <p:cNvPr id="142" name="CMPE 490"/>
          <p:cNvSpPr txBox="1"/>
          <p:nvPr/>
        </p:nvSpPr>
        <p:spPr>
          <a:xfrm>
            <a:off x="11255267" y="19150806"/>
            <a:ext cx="2230654" cy="638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b="0">
                <a:solidFill>
                  <a:srgbClr val="929292"/>
                </a:solidFill>
                <a:latin typeface="Montserrat SemiBold"/>
                <a:ea typeface="Montserrat SemiBold"/>
                <a:cs typeface="Montserrat SemiBold"/>
                <a:sym typeface="Montserrat SemiBold"/>
              </a:defRPr>
            </a:lvl1pPr>
          </a:lstStyle>
          <a:p>
            <a:r>
              <a:t>CMPE 490</a:t>
            </a:r>
          </a:p>
        </p:txBody>
      </p:sp>
      <p:sp>
        <p:nvSpPr>
          <p:cNvPr id="144" name="Besides work inefficiency, there are studies* that shows over-parental monitoring may cause  psychological problems like increase of anxiety on parents. Psychology of parents are crucial for child development."/>
          <p:cNvSpPr txBox="1"/>
          <p:nvPr/>
        </p:nvSpPr>
        <p:spPr>
          <a:xfrm>
            <a:off x="7198545" y="4549799"/>
            <a:ext cx="12574751" cy="4129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lvl1pPr>
              <a:defRPr sz="3700" b="0">
                <a:solidFill>
                  <a:srgbClr val="929292"/>
                </a:solidFill>
                <a:latin typeface="Montserrat Light"/>
                <a:ea typeface="Montserrat Light"/>
                <a:cs typeface="Montserrat Light"/>
                <a:sym typeface="Montserrat Light"/>
              </a:defRPr>
            </a:lvl1pPr>
          </a:lstStyle>
          <a:p>
            <a:pPr marL="571500" indent="-571500" algn="l">
              <a:buFont typeface="Arial" panose="020B0604020202020204" pitchFamily="34" charset="0"/>
              <a:buChar char="•"/>
            </a:pPr>
            <a:r>
              <a:rPr lang="tr-TR" dirty="0"/>
              <a:t>Integration of </a:t>
            </a:r>
            <a:r>
              <a:rPr lang="tr-TR" dirty="0" err="1"/>
              <a:t>Arduino</a:t>
            </a:r>
            <a:r>
              <a:rPr lang="tr-TR" dirty="0"/>
              <a:t> </a:t>
            </a:r>
            <a:r>
              <a:rPr lang="tr-TR" dirty="0" err="1"/>
              <a:t>and</a:t>
            </a:r>
            <a:r>
              <a:rPr lang="tr-TR" dirty="0"/>
              <a:t> </a:t>
            </a:r>
            <a:r>
              <a:rPr lang="tr-TR" dirty="0" err="1"/>
              <a:t>varios</a:t>
            </a:r>
            <a:r>
              <a:rPr lang="tr-TR" dirty="0"/>
              <a:t> </a:t>
            </a:r>
            <a:r>
              <a:rPr lang="tr-TR" dirty="0" err="1"/>
              <a:t>sensors</a:t>
            </a:r>
            <a:r>
              <a:rPr lang="tr-TR" dirty="0"/>
              <a:t>.</a:t>
            </a:r>
          </a:p>
          <a:p>
            <a:pPr marL="571500" indent="-571500" algn="l">
              <a:buFont typeface="Arial" panose="020B0604020202020204" pitchFamily="34" charset="0"/>
              <a:buChar char="•"/>
            </a:pPr>
            <a:endParaRPr lang="tr-TR" dirty="0"/>
          </a:p>
          <a:p>
            <a:pPr marL="571500" indent="-571500" algn="l">
              <a:buFont typeface="Arial" panose="020B0604020202020204" pitchFamily="34" charset="0"/>
              <a:buChar char="•"/>
            </a:pPr>
            <a:r>
              <a:rPr lang="tr-TR" dirty="0" err="1"/>
              <a:t>Developing</a:t>
            </a:r>
            <a:r>
              <a:rPr lang="tr-TR" dirty="0"/>
              <a:t> a </a:t>
            </a:r>
            <a:r>
              <a:rPr lang="tr-TR" dirty="0" err="1"/>
              <a:t>complete</a:t>
            </a:r>
            <a:r>
              <a:rPr lang="tr-TR" dirty="0"/>
              <a:t> </a:t>
            </a:r>
            <a:r>
              <a:rPr lang="tr-TR" dirty="0" err="1"/>
              <a:t>IoT</a:t>
            </a:r>
            <a:r>
              <a:rPr lang="tr-TR" dirty="0"/>
              <a:t> </a:t>
            </a:r>
            <a:r>
              <a:rPr lang="tr-TR" dirty="0" err="1"/>
              <a:t>project</a:t>
            </a:r>
            <a:r>
              <a:rPr lang="tr-TR" dirty="0"/>
              <a:t>.</a:t>
            </a:r>
          </a:p>
          <a:p>
            <a:pPr marL="571500" indent="-571500" algn="l">
              <a:buFont typeface="Arial" panose="020B0604020202020204" pitchFamily="34" charset="0"/>
              <a:buChar char="•"/>
            </a:pPr>
            <a:endParaRPr lang="tr-TR" dirty="0"/>
          </a:p>
          <a:p>
            <a:pPr marL="571500" indent="-571500" algn="l">
              <a:buFont typeface="Arial" panose="020B0604020202020204" pitchFamily="34" charset="0"/>
              <a:buChar char="•"/>
            </a:pPr>
            <a:r>
              <a:rPr lang="tr-TR" dirty="0" err="1"/>
              <a:t>Efficient</a:t>
            </a:r>
            <a:r>
              <a:rPr lang="tr-TR" dirty="0"/>
              <a:t> time </a:t>
            </a:r>
            <a:r>
              <a:rPr lang="tr-TR" dirty="0" err="1"/>
              <a:t>and</a:t>
            </a:r>
            <a:r>
              <a:rPr lang="tr-TR" dirty="0"/>
              <a:t> </a:t>
            </a:r>
            <a:r>
              <a:rPr lang="tr-TR" dirty="0" err="1"/>
              <a:t>development</a:t>
            </a:r>
            <a:r>
              <a:rPr lang="tr-TR" dirty="0"/>
              <a:t> </a:t>
            </a:r>
            <a:r>
              <a:rPr lang="tr-TR" dirty="0" err="1"/>
              <a:t>management</a:t>
            </a:r>
            <a:r>
              <a:rPr lang="tr-TR" dirty="0"/>
              <a:t>.</a:t>
            </a:r>
          </a:p>
          <a:p>
            <a:pPr marL="571500" indent="-571500" algn="l">
              <a:buFont typeface="Arial" panose="020B0604020202020204" pitchFamily="34" charset="0"/>
              <a:buChar char="•"/>
            </a:pPr>
            <a:endParaRPr lang="tr-TR" dirty="0"/>
          </a:p>
          <a:p>
            <a:pPr marL="571500" indent="-571500" algn="l">
              <a:buFont typeface="Arial" panose="020B0604020202020204" pitchFamily="34" charset="0"/>
              <a:buChar char="•"/>
            </a:pPr>
            <a:r>
              <a:rPr lang="tr-TR" dirty="0" err="1"/>
              <a:t>Benefits</a:t>
            </a:r>
            <a:r>
              <a:rPr lang="tr-TR" dirty="0"/>
              <a:t> of </a:t>
            </a:r>
            <a:r>
              <a:rPr lang="tr-TR" dirty="0" err="1"/>
              <a:t>team</a:t>
            </a:r>
            <a:r>
              <a:rPr lang="tr-TR" dirty="0"/>
              <a:t> </a:t>
            </a:r>
            <a:r>
              <a:rPr lang="tr-TR" dirty="0" err="1"/>
              <a:t>work</a:t>
            </a:r>
            <a:r>
              <a:rPr lang="tr-TR" dirty="0"/>
              <a:t>.</a:t>
            </a:r>
          </a:p>
        </p:txBody>
      </p:sp>
      <p:sp>
        <p:nvSpPr>
          <p:cNvPr id="145" name="Why do you think that this is a problem?"/>
          <p:cNvSpPr txBox="1"/>
          <p:nvPr/>
        </p:nvSpPr>
        <p:spPr>
          <a:xfrm>
            <a:off x="3843231" y="2782392"/>
            <a:ext cx="16275506" cy="1082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lvl1pPr algn="l">
              <a:defRPr sz="6100" b="0">
                <a:latin typeface="Montserrat SemiBold"/>
                <a:ea typeface="Montserrat SemiBold"/>
                <a:cs typeface="Montserrat SemiBold"/>
                <a:sym typeface="Montserrat SemiBold"/>
              </a:defRPr>
            </a:lvl1pPr>
          </a:lstStyle>
          <a:p>
            <a:pPr algn="ctr"/>
            <a:r>
              <a:rPr lang="tr-TR" dirty="0" err="1">
                <a:solidFill>
                  <a:schemeClr val="accent1"/>
                </a:solidFill>
              </a:rPr>
              <a:t>Lear</a:t>
            </a:r>
            <a:r>
              <a:rPr lang="tr-TR" dirty="0" err="1">
                <a:solidFill>
                  <a:schemeClr val="accent6"/>
                </a:solidFill>
              </a:rPr>
              <a:t>nings</a:t>
            </a:r>
            <a:endParaRPr dirty="0"/>
          </a:p>
        </p:txBody>
      </p:sp>
      <p:pic>
        <p:nvPicPr>
          <p:cNvPr id="146" name="Image" descr="Image"/>
          <p:cNvPicPr>
            <a:picLocks noChangeAspect="1"/>
          </p:cNvPicPr>
          <p:nvPr/>
        </p:nvPicPr>
        <p:blipFill>
          <a:blip r:embed="rId2">
            <a:extLst/>
          </a:blip>
          <a:stretch>
            <a:fillRect/>
          </a:stretch>
        </p:blipFill>
        <p:spPr>
          <a:xfrm rot="5879672">
            <a:off x="-4890838" y="5897014"/>
            <a:ext cx="12823081" cy="13730500"/>
          </a:xfrm>
          <a:prstGeom prst="rect">
            <a:avLst/>
          </a:prstGeom>
          <a:ln w="12700">
            <a:miter lim="400000"/>
          </a:ln>
        </p:spPr>
      </p:pic>
      <p:sp>
        <p:nvSpPr>
          <p:cNvPr id="147" name="Shape"/>
          <p:cNvSpPr/>
          <p:nvPr/>
        </p:nvSpPr>
        <p:spPr>
          <a:xfrm rot="20612256">
            <a:off x="14485770" y="-6330220"/>
            <a:ext cx="13851715" cy="13649702"/>
          </a:xfrm>
          <a:custGeom>
            <a:avLst/>
            <a:gdLst/>
            <a:ahLst/>
            <a:cxnLst>
              <a:cxn ang="0">
                <a:pos x="wd2" y="hd2"/>
              </a:cxn>
              <a:cxn ang="5400000">
                <a:pos x="wd2" y="hd2"/>
              </a:cxn>
              <a:cxn ang="10800000">
                <a:pos x="wd2" y="hd2"/>
              </a:cxn>
              <a:cxn ang="16200000">
                <a:pos x="wd2" y="hd2"/>
              </a:cxn>
            </a:cxnLst>
            <a:rect l="0" t="0" r="r" b="b"/>
            <a:pathLst>
              <a:path w="17300" h="17940" extrusionOk="0">
                <a:moveTo>
                  <a:pt x="710" y="8136"/>
                </a:moveTo>
                <a:cubicBezTo>
                  <a:pt x="1733" y="9728"/>
                  <a:pt x="3696" y="10189"/>
                  <a:pt x="5053" y="11446"/>
                </a:cubicBezTo>
                <a:cubicBezTo>
                  <a:pt x="6996" y="13245"/>
                  <a:pt x="7547" y="16505"/>
                  <a:pt x="10020" y="17518"/>
                </a:cubicBezTo>
                <a:cubicBezTo>
                  <a:pt x="17043" y="20397"/>
                  <a:pt x="20591" y="7674"/>
                  <a:pt x="13204" y="6102"/>
                </a:cubicBezTo>
                <a:cubicBezTo>
                  <a:pt x="12405" y="1487"/>
                  <a:pt x="7792" y="-1203"/>
                  <a:pt x="3649" y="530"/>
                </a:cubicBezTo>
                <a:cubicBezTo>
                  <a:pt x="554" y="1825"/>
                  <a:pt x="-1009" y="5459"/>
                  <a:pt x="710" y="8136"/>
                </a:cubicBezTo>
                <a:close/>
              </a:path>
            </a:pathLst>
          </a:custGeom>
          <a:solidFill>
            <a:schemeClr val="accent1"/>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0" name="Watching Over…">
            <a:extLst>
              <a:ext uri="{FF2B5EF4-FFF2-40B4-BE49-F238E27FC236}">
                <a16:creationId xmlns:a16="http://schemas.microsoft.com/office/drawing/2014/main" id="{486FB3A6-26B1-C249-9495-E20BFCDBD88B}"/>
              </a:ext>
            </a:extLst>
          </p:cNvPr>
          <p:cNvSpPr txBox="1"/>
          <p:nvPr/>
        </p:nvSpPr>
        <p:spPr>
          <a:xfrm>
            <a:off x="11463294" y="12678328"/>
            <a:ext cx="1814598"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2800" b="0">
                <a:latin typeface="Montserrat Bold"/>
                <a:ea typeface="Montserrat Bold"/>
                <a:cs typeface="Montserrat Bold"/>
                <a:sym typeface="Montserrat Bold"/>
              </a:defRPr>
            </a:pPr>
            <a:r>
              <a:rPr dirty="0">
                <a:solidFill>
                  <a:schemeClr val="accent1"/>
                </a:solidFill>
              </a:rPr>
              <a:t>Bab</a:t>
            </a:r>
            <a:r>
              <a:rPr lang="tr-TR" dirty="0" err="1">
                <a:solidFill>
                  <a:schemeClr val="accent1"/>
                </a:solidFill>
              </a:rPr>
              <a:t>y</a:t>
            </a:r>
            <a:r>
              <a:rPr lang="tr-TR" dirty="0" err="1">
                <a:solidFill>
                  <a:schemeClr val="accent6"/>
                </a:solidFill>
              </a:rPr>
              <a:t>Watch</a:t>
            </a:r>
            <a:endParaRPr dirty="0">
              <a:solidFill>
                <a:schemeClr val="accent6"/>
              </a:solidFill>
            </a:endParaRPr>
          </a:p>
        </p:txBody>
      </p:sp>
      <p:sp>
        <p:nvSpPr>
          <p:cNvPr id="2" name="TextBox 1">
            <a:extLst>
              <a:ext uri="{FF2B5EF4-FFF2-40B4-BE49-F238E27FC236}">
                <a16:creationId xmlns:a16="http://schemas.microsoft.com/office/drawing/2014/main" id="{4615997F-348C-3041-90F4-3B2D534D68B2}"/>
              </a:ext>
            </a:extLst>
          </p:cNvPr>
          <p:cNvSpPr txBox="1"/>
          <p:nvPr/>
        </p:nvSpPr>
        <p:spPr>
          <a:xfrm>
            <a:off x="15777433" y="6973398"/>
            <a:ext cx="144334"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tr-TR" sz="32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620</TotalTime>
  <Words>488</Words>
  <Application>Microsoft Macintosh PowerPoint</Application>
  <PresentationFormat>Custom</PresentationFormat>
  <Paragraphs>138</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Helvetica Light</vt:lpstr>
      <vt:lpstr>Helvetica Neue</vt:lpstr>
      <vt:lpstr>Helvetica Neue Light</vt:lpstr>
      <vt:lpstr>Helvetica Neue Medium</vt:lpstr>
      <vt:lpstr>Helvetica Neue Thin</vt:lpstr>
      <vt:lpstr>Montserrat Bold</vt:lpstr>
      <vt:lpstr>Montserrat Light</vt:lpstr>
      <vt:lpstr>Montserrat SemiBold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Mehmet Çalım</cp:lastModifiedBy>
  <cp:revision>21</cp:revision>
  <cp:lastPrinted>2019-05-31T20:29:45Z</cp:lastPrinted>
  <dcterms:modified xsi:type="dcterms:W3CDTF">2019-05-31T20:30:23Z</dcterms:modified>
</cp:coreProperties>
</file>